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0" r:id="rId1"/>
  </p:sldMasterIdLst>
  <p:notesMasterIdLst>
    <p:notesMasterId r:id="rId65"/>
  </p:notesMasterIdLst>
  <p:handoutMasterIdLst>
    <p:handoutMasterId r:id="rId66"/>
  </p:handoutMasterIdLst>
  <p:sldIdLst>
    <p:sldId id="256" r:id="rId2"/>
    <p:sldId id="353" r:id="rId3"/>
    <p:sldId id="365" r:id="rId4"/>
    <p:sldId id="367" r:id="rId5"/>
    <p:sldId id="364" r:id="rId6"/>
    <p:sldId id="368" r:id="rId7"/>
    <p:sldId id="369" r:id="rId8"/>
    <p:sldId id="370" r:id="rId9"/>
    <p:sldId id="366" r:id="rId10"/>
    <p:sldId id="354" r:id="rId11"/>
    <p:sldId id="435" r:id="rId12"/>
    <p:sldId id="436" r:id="rId13"/>
    <p:sldId id="437" r:id="rId14"/>
    <p:sldId id="438" r:id="rId15"/>
    <p:sldId id="440" r:id="rId16"/>
    <p:sldId id="441" r:id="rId17"/>
    <p:sldId id="377" r:id="rId18"/>
    <p:sldId id="447" r:id="rId19"/>
    <p:sldId id="443" r:id="rId20"/>
    <p:sldId id="442" r:id="rId21"/>
    <p:sldId id="444" r:id="rId22"/>
    <p:sldId id="380" r:id="rId23"/>
    <p:sldId id="386" r:id="rId24"/>
    <p:sldId id="445" r:id="rId25"/>
    <p:sldId id="388" r:id="rId26"/>
    <p:sldId id="430" r:id="rId27"/>
    <p:sldId id="431" r:id="rId28"/>
    <p:sldId id="385" r:id="rId29"/>
    <p:sldId id="391" r:id="rId30"/>
    <p:sldId id="393" r:id="rId31"/>
    <p:sldId id="392" r:id="rId32"/>
    <p:sldId id="394" r:id="rId33"/>
    <p:sldId id="396" r:id="rId34"/>
    <p:sldId id="395" r:id="rId35"/>
    <p:sldId id="397" r:id="rId36"/>
    <p:sldId id="399" r:id="rId37"/>
    <p:sldId id="400" r:id="rId38"/>
    <p:sldId id="401" r:id="rId39"/>
    <p:sldId id="402" r:id="rId40"/>
    <p:sldId id="294" r:id="rId41"/>
    <p:sldId id="403" r:id="rId42"/>
    <p:sldId id="404" r:id="rId43"/>
    <p:sldId id="433" r:id="rId44"/>
    <p:sldId id="434" r:id="rId45"/>
    <p:sldId id="432" r:id="rId46"/>
    <p:sldId id="405" r:id="rId47"/>
    <p:sldId id="412" r:id="rId48"/>
    <p:sldId id="413" r:id="rId49"/>
    <p:sldId id="406" r:id="rId50"/>
    <p:sldId id="407" r:id="rId51"/>
    <p:sldId id="409" r:id="rId52"/>
    <p:sldId id="411" r:id="rId53"/>
    <p:sldId id="408" r:id="rId54"/>
    <p:sldId id="414" r:id="rId55"/>
    <p:sldId id="429" r:id="rId56"/>
    <p:sldId id="415" r:id="rId57"/>
    <p:sldId id="416" r:id="rId58"/>
    <p:sldId id="420" r:id="rId59"/>
    <p:sldId id="421" r:id="rId60"/>
    <p:sldId id="422" r:id="rId61"/>
    <p:sldId id="425" r:id="rId62"/>
    <p:sldId id="426" r:id="rId63"/>
    <p:sldId id="427" r:id="rId6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60"/>
  </p:normalViewPr>
  <p:slideViewPr>
    <p:cSldViewPr>
      <p:cViewPr varScale="1">
        <p:scale>
          <a:sx n="61" d="100"/>
          <a:sy n="61" d="100"/>
        </p:scale>
        <p:origin x="127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026" y="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2CAE9C-F695-492D-B5D8-B72219B510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103CEF-FC62-44B0-83A5-BB53F0EE7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A7BF5-3237-499E-AD03-78C212F4D4A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8AC1E6-80DF-4A58-976F-B81316849E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B46084-D4D1-4BCD-ACE5-365E304A6E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27857-90BF-46B1-A849-C7C507DB1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1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89CDD-ADFC-4CFC-A9A1-57787038BB5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536ED-1E5A-4D04-81E2-30B8EE40D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6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6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4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90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3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43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86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98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16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11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34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71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5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90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22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70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19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013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7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1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993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35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28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0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6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7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4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7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24563-4301-4CE6-A12B-C7C187EA2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BC2199-CB40-4AEF-B6CE-B1A979D05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6F512-3D2E-4B19-AFB8-8697C7E0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C1E132-39AB-4504-8DCE-29D936D68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56C41-C04D-4FFE-ABAC-422931AC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ADA4B-3D16-4307-8688-A9117A3C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6CCB43-668D-4F68-9B28-1F0FE18D7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543787-33E0-47E3-B4B9-73C8A109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B39DA-C641-4EAB-80E0-DFA7BB6E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366A48-CCF5-4B93-A950-C34631DC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946B73-E790-4C6F-8E30-A86DFC295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4B2D3B-F275-4AF5-8F39-41C7E9E96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4BBAE-06F9-405F-8CD2-6C2A81C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1B1262-A6AF-4165-85A8-AF03E917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5FA4B6-5191-4BDB-B959-3826B9E8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B7FAC-2689-4DB2-AAA2-7F33ABC0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6CEF86-7E40-49B4-B6AF-43E2E9715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8A2FA8-F07C-4B38-9E77-F0947CC0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DC99C-74B9-4B39-AF80-B4D9F58F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BE741A-1EB8-483D-A396-55FCB446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ED57C-314C-4F61-B885-97BCAA08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8D2A73-C006-40EE-B5B3-D0A4DA350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722F56-8A03-4D12-A878-2A3B0022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287E29-DBD0-4B86-9F2D-4EE68B73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7AFC33-8679-4831-827B-939D5A45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D0E64-E091-4FA4-A306-672C1131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C0949-6AE0-4BD2-AF08-028D0CAB7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616FC-B5B5-4983-8ADD-7033703DC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A8E074-0560-4E22-931A-D28D1224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DD25B7-3015-4EBC-A3E3-C7D7B626F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8DAB84-4583-4E78-AF03-5DFE4644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7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1BA84-DF9C-4BD8-AA97-7CABC2C0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8861C-10EF-4100-8628-96AB95679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F06E4E-23C6-402C-B7AF-0C5947C30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0B7A9A-B167-4E7C-A19D-CCC048275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B3FE2D-B634-4415-84EE-23EB16CD9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F41210-C1A3-4B2E-ABEA-04FDC4D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818A49-E2DC-42BD-9B4F-0E842BFF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096BE9-071E-497B-83DA-3BD93B3D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96469-9360-4698-BF15-606222EE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3EDC7D9-F6D7-47C9-A0A3-97C0E5F0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F766A1-84B7-4B96-8EB0-828FCAEB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63F83E-EC08-473C-8BE8-DD6A1964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BD9C29-89E4-4DF4-8E58-068C74CF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10BE02-1986-48AE-83BF-AABC62028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5E9D0E-463F-46DC-986F-4872343C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F6323-8B66-468A-BBB7-D8819A91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1C327-EA87-4D9A-A762-5454826B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622F1A-4338-4D20-A892-AD8F30E72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43D6A4-48AE-49EF-9005-E3D541CF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B06174-0555-4AFC-BB26-11504548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5C22D0-EB5B-4A2C-BB32-22044149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937AC-0011-4C2E-87B9-CD356F6E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FD8AB9-1DC6-4902-BFC1-DA8D858F9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63BD3D-9183-431F-AF3C-A6A45F81D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8B0D4D-B6D3-4FE9-9A8F-34645D33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CCD178-7CFB-4DB0-A82C-6D578028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4B514-2477-498B-91C7-5504966C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8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5F4536-DA7B-4BF2-BBD9-EAEEFB79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D63E2E-9367-4F8A-B53E-B068512D0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DFE16-DDFD-4637-B41B-EA31BD691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CCFAA6-F67C-41E8-AF6D-64C2121D1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CD9F9-CF8C-40DD-88C0-6B417CFC5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1.png"/><Relationship Id="rId4" Type="http://schemas.openxmlformats.org/officeDocument/2006/relationships/image" Target="../media/image5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70.png"/><Relationship Id="rId4" Type="http://schemas.openxmlformats.org/officeDocument/2006/relationships/image" Target="../media/image4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60.jpe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6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6524" y="2369708"/>
            <a:ext cx="6900676" cy="26526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2460" marR="624840" indent="-2540" algn="ctr">
              <a:lnSpc>
                <a:spcPct val="100000"/>
              </a:lnSpc>
              <a:spcBef>
                <a:spcPts val="105"/>
              </a:spcBef>
            </a:pPr>
            <a:r>
              <a:rPr sz="3500" spc="5" dirty="0">
                <a:solidFill>
                  <a:srgbClr val="006FC0"/>
                </a:solidFill>
                <a:latin typeface="Segoe UI"/>
                <a:cs typeface="Segoe UI"/>
              </a:rPr>
              <a:t>Electrochemistry </a:t>
            </a:r>
            <a:r>
              <a:rPr sz="3500" spc="-5" dirty="0">
                <a:solidFill>
                  <a:srgbClr val="006FC0"/>
                </a:solidFill>
                <a:latin typeface="Segoe UI"/>
                <a:cs typeface="Segoe UI"/>
              </a:rPr>
              <a:t>for </a:t>
            </a:r>
            <a:r>
              <a:rPr sz="3500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sz="3500" spc="-5" dirty="0">
                <a:solidFill>
                  <a:srgbClr val="006FC0"/>
                </a:solidFill>
                <a:latin typeface="Segoe UI"/>
                <a:cs typeface="Segoe UI"/>
              </a:rPr>
              <a:t>Materials</a:t>
            </a:r>
            <a:r>
              <a:rPr sz="3500" spc="-120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sz="3500" spc="-35" dirty="0">
                <a:solidFill>
                  <a:srgbClr val="006FC0"/>
                </a:solidFill>
                <a:latin typeface="Segoe UI"/>
                <a:cs typeface="Segoe UI"/>
              </a:rPr>
              <a:t>Technology</a:t>
            </a:r>
            <a:endParaRPr sz="35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 dirty="0">
              <a:latin typeface="Segoe UI"/>
              <a:cs typeface="Segoe UI"/>
            </a:endParaRPr>
          </a:p>
          <a:p>
            <a:pPr marL="12700" marR="5080" algn="ctr">
              <a:lnSpc>
                <a:spcPct val="100000"/>
              </a:lnSpc>
            </a:pPr>
            <a:r>
              <a:rPr lang="fr-FR" sz="3500" spc="-5" dirty="0">
                <a:solidFill>
                  <a:srgbClr val="006FC0"/>
                </a:solidFill>
                <a:latin typeface="Segoe UI"/>
                <a:cs typeface="Segoe UI"/>
              </a:rPr>
              <a:t>8 -</a:t>
            </a:r>
            <a:r>
              <a:rPr sz="3500" spc="-25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Nucleation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and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Growth</a:t>
            </a:r>
            <a:endParaRPr lang="fr-CH" sz="3500" spc="-5" dirty="0">
              <a:solidFill>
                <a:srgbClr val="006FC0"/>
              </a:solidFill>
              <a:latin typeface="Segoe UI"/>
              <a:cs typeface="Segoe UI"/>
            </a:endParaRPr>
          </a:p>
          <a:p>
            <a:pPr marL="12700" marR="5080" algn="ctr">
              <a:lnSpc>
                <a:spcPct val="100000"/>
              </a:lnSpc>
            </a:pP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Effect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of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electroplating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parameters</a:t>
            </a:r>
            <a:endParaRPr sz="3500" dirty="0">
              <a:latin typeface="Segoe UI"/>
              <a:cs typeface="Segoe UI"/>
            </a:endParaRPr>
          </a:p>
        </p:txBody>
      </p:sp>
      <p:sp>
        <p:nvSpPr>
          <p:cNvPr id="3" name="Espace réservé du numéro de diapositive 11">
            <a:extLst>
              <a:ext uri="{FF2B5EF4-FFF2-40B4-BE49-F238E27FC236}">
                <a16:creationId xmlns:a16="http://schemas.microsoft.com/office/drawing/2014/main" id="{6ABDD897-736A-4C62-808B-8A6180A4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</a:t>
            </a:fld>
            <a:endParaRPr 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8) Most probable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pathway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5B90AD-6F18-4650-BEE1-A12700092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4669"/>
            <a:ext cx="5990501" cy="3911087"/>
          </a:xfrm>
          <a:prstGeom prst="rect">
            <a:avLst/>
          </a:prstGeom>
        </p:spPr>
      </p:pic>
      <p:pic>
        <p:nvPicPr>
          <p:cNvPr id="20" name="object 4">
            <a:extLst>
              <a:ext uri="{FF2B5EF4-FFF2-40B4-BE49-F238E27FC236}">
                <a16:creationId xmlns:a16="http://schemas.microsoft.com/office/drawing/2014/main" id="{F63B1BB1-81F8-43E2-855B-1226BF64973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7000" y="2557705"/>
            <a:ext cx="2667000" cy="2623892"/>
          </a:xfrm>
          <a:prstGeom prst="rect">
            <a:avLst/>
          </a:prstGeom>
        </p:spPr>
      </p:pic>
      <p:sp>
        <p:nvSpPr>
          <p:cNvPr id="22" name="Espace réservé du numéro de diapositive 11">
            <a:extLst>
              <a:ext uri="{FF2B5EF4-FFF2-40B4-BE49-F238E27FC236}">
                <a16:creationId xmlns:a16="http://schemas.microsoft.com/office/drawing/2014/main" id="{ADEA094B-8422-4E4B-AE57-37961FF4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10</a:t>
            </a:fld>
            <a:endParaRPr lang="en-US" sz="14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B26AB5-F07A-43C1-9F03-8642B2F2DE9A}"/>
              </a:ext>
            </a:extLst>
          </p:cNvPr>
          <p:cNvSpPr txBox="1"/>
          <p:nvPr/>
        </p:nvSpPr>
        <p:spPr>
          <a:xfrm>
            <a:off x="8229600" y="34141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7030A0"/>
                </a:solidFill>
              </a:rPr>
              <a:t>1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883071-0C7B-429C-B369-0EA4EFB198EE}"/>
              </a:ext>
            </a:extLst>
          </p:cNvPr>
          <p:cNvSpPr txBox="1"/>
          <p:nvPr/>
        </p:nvSpPr>
        <p:spPr>
          <a:xfrm>
            <a:off x="7848600" y="4648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0ED68B-96A3-4E57-A05C-9BE47AE2071B}"/>
              </a:ext>
            </a:extLst>
          </p:cNvPr>
          <p:cNvSpPr txBox="1"/>
          <p:nvPr/>
        </p:nvSpPr>
        <p:spPr>
          <a:xfrm>
            <a:off x="6614467" y="444758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9E10B9C-0B65-4BEC-B3EC-143C759B2BBC}"/>
              </a:ext>
            </a:extLst>
          </p:cNvPr>
          <p:cNvSpPr txBox="1"/>
          <p:nvPr/>
        </p:nvSpPr>
        <p:spPr>
          <a:xfrm>
            <a:off x="6995467" y="419385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948F838-7573-42EF-87CB-C777F0931A26}"/>
              </a:ext>
            </a:extLst>
          </p:cNvPr>
          <p:cNvSpPr txBox="1"/>
          <p:nvPr/>
        </p:nvSpPr>
        <p:spPr>
          <a:xfrm>
            <a:off x="7337118" y="39115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2"/>
                </a:solidFill>
              </a:rPr>
              <a:t>5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804F5-9F94-4A77-AC7A-03BE9F020597}"/>
              </a:ext>
            </a:extLst>
          </p:cNvPr>
          <p:cNvSpPr txBox="1"/>
          <p:nvPr/>
        </p:nvSpPr>
        <p:spPr>
          <a:xfrm>
            <a:off x="937850" y="5998289"/>
            <a:ext cx="371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Dashed</a:t>
            </a:r>
            <a:r>
              <a:rPr lang="fr-FR" dirty="0"/>
              <a:t> line = Free </a:t>
            </a:r>
            <a:r>
              <a:rPr lang="fr-FR" dirty="0" err="1"/>
              <a:t>energy</a:t>
            </a:r>
            <a:r>
              <a:rPr lang="fr-FR" dirty="0"/>
              <a:t>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5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spherical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11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/>
              <p:nvPr/>
            </p:nvSpPr>
            <p:spPr>
              <a:xfrm>
                <a:off x="304800" y="1600200"/>
                <a:ext cx="8534400" cy="2750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Formation of a </a:t>
                </a:r>
                <a:r>
                  <a:rPr lang="fr-CH" dirty="0" err="1"/>
                  <a:t>monoatomic</a:t>
                </a:r>
                <a:r>
                  <a:rPr lang="fr-CH" dirty="0"/>
                  <a:t> cluster c</a:t>
                </a:r>
                <a:r>
                  <a:rPr lang="el-GR" baseline="-25000" dirty="0"/>
                  <a:t>α</a:t>
                </a:r>
                <a:r>
                  <a:rPr lang="fr-CH" dirty="0"/>
                  <a:t> </a:t>
                </a:r>
                <a:r>
                  <a:rPr lang="fr-CH" dirty="0" err="1"/>
                  <a:t>followed</a:t>
                </a:r>
                <a:r>
                  <a:rPr lang="fr-CH" dirty="0"/>
                  <a:t> by the progressive addition of N </a:t>
                </a:r>
                <a:r>
                  <a:rPr lang="fr-CH" dirty="0" err="1"/>
                  <a:t>atoms</a:t>
                </a:r>
                <a:r>
                  <a:rPr lang="fr-CH" dirty="0"/>
                  <a:t> to the cluster: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Free energy variation during nuclei formation is a function of the number of atoms: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fr-CH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CH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CH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534400" cy="2750561"/>
              </a:xfrm>
              <a:prstGeom prst="rect">
                <a:avLst/>
              </a:prstGeom>
              <a:blipFill>
                <a:blip r:embed="rId3"/>
                <a:stretch>
                  <a:fillRect l="-571" t="-1330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725FE37-883C-4DB6-9D86-5452A4CD1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68229"/>
            <a:ext cx="2294450" cy="23748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7254D3-6EB6-47BC-B8A3-0BA0D78E1175}"/>
              </a:ext>
            </a:extLst>
          </p:cNvPr>
          <p:cNvSpPr/>
          <p:nvPr/>
        </p:nvSpPr>
        <p:spPr>
          <a:xfrm>
            <a:off x="8001000" y="4419600"/>
            <a:ext cx="6858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AB4FDA-C314-4A3C-807D-95D442E59E8B}"/>
              </a:ext>
            </a:extLst>
          </p:cNvPr>
          <p:cNvSpPr/>
          <p:nvPr/>
        </p:nvSpPr>
        <p:spPr>
          <a:xfrm>
            <a:off x="7078133" y="6066118"/>
            <a:ext cx="6858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8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spherical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12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/>
              <p:nvPr/>
            </p:nvSpPr>
            <p:spPr>
              <a:xfrm>
                <a:off x="304800" y="1600200"/>
                <a:ext cx="8534400" cy="2966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Formation of a </a:t>
                </a:r>
                <a:r>
                  <a:rPr lang="fr-CH" dirty="0" err="1"/>
                  <a:t>monoatomic</a:t>
                </a:r>
                <a:r>
                  <a:rPr lang="fr-CH" dirty="0"/>
                  <a:t> cluster c</a:t>
                </a:r>
                <a:r>
                  <a:rPr lang="el-GR" baseline="-25000" dirty="0"/>
                  <a:t>α</a:t>
                </a:r>
                <a:r>
                  <a:rPr lang="fr-CH" dirty="0"/>
                  <a:t> </a:t>
                </a:r>
                <a:r>
                  <a:rPr lang="fr-CH" dirty="0" err="1"/>
                  <a:t>followed</a:t>
                </a:r>
                <a:r>
                  <a:rPr lang="fr-CH" dirty="0"/>
                  <a:t> by the progressive addition of N </a:t>
                </a:r>
                <a:r>
                  <a:rPr lang="fr-CH" dirty="0" err="1"/>
                  <a:t>atoms</a:t>
                </a:r>
                <a:r>
                  <a:rPr lang="fr-CH" dirty="0"/>
                  <a:t> to the cluster: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Free energy variation during nuclei formation is a function of the number of atoms: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sz="1400" dirty="0"/>
                  <a:t>the surface </a:t>
                </a:r>
                <a:r>
                  <a:rPr lang="fr-CH" sz="1400" dirty="0" err="1"/>
                  <a:t>energy</a:t>
                </a:r>
                <a:r>
                  <a:rPr lang="fr-CH" sz="1400" dirty="0"/>
                  <a:t>, S the surface,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H" sz="1400" dirty="0"/>
                  <a:t> the </a:t>
                </a:r>
                <a:r>
                  <a:rPr lang="fr-CH" sz="1400" dirty="0" err="1"/>
                  <a:t>chemical</a:t>
                </a:r>
                <a:r>
                  <a:rPr lang="fr-CH" sz="1400" dirty="0"/>
                  <a:t> </a:t>
                </a:r>
                <a:r>
                  <a:rPr lang="fr-CH" sz="1400" dirty="0" err="1"/>
                  <a:t>potential</a:t>
                </a:r>
                <a:r>
                  <a:rPr lang="fr-CH" sz="1400" dirty="0"/>
                  <a:t>, V and </a:t>
                </a:r>
                <a:r>
                  <a:rPr lang="fr-CH" sz="1400" dirty="0" err="1"/>
                  <a:t>V</a:t>
                </a:r>
                <a:r>
                  <a:rPr lang="fr-CH" sz="1400" baseline="-25000" dirty="0" err="1"/>
                  <a:t>m</a:t>
                </a:r>
                <a:r>
                  <a:rPr lang="fr-CH" sz="1400" dirty="0"/>
                  <a:t> the volume and </a:t>
                </a:r>
                <a:r>
                  <a:rPr lang="fr-CH" sz="1400" dirty="0" err="1"/>
                  <a:t>molar</a:t>
                </a:r>
                <a:r>
                  <a:rPr lang="fr-CH" sz="1400" dirty="0"/>
                  <a:t> volume 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CH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534400" cy="2966005"/>
              </a:xfrm>
              <a:prstGeom prst="rect">
                <a:avLst/>
              </a:prstGeom>
              <a:blipFill>
                <a:blip r:embed="rId3"/>
                <a:stretch>
                  <a:fillRect l="-571" t="-1235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0FF6B069-D0C3-48B3-A4C6-71EFC95746C4}"/>
              </a:ext>
            </a:extLst>
          </p:cNvPr>
          <p:cNvSpPr/>
          <p:nvPr/>
        </p:nvSpPr>
        <p:spPr>
          <a:xfrm>
            <a:off x="6065004" y="2726724"/>
            <a:ext cx="762000" cy="642552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A20D39C-433F-46CF-A46D-D2D0F5B9022A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276600"/>
            <a:ext cx="3810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/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A475D1E-AE25-476F-9332-0EC665DCF38B}"/>
              </a:ext>
            </a:extLst>
          </p:cNvPr>
          <p:cNvCxnSpPr>
            <a:cxnSpLocks/>
          </p:cNvCxnSpPr>
          <p:nvPr/>
        </p:nvCxnSpPr>
        <p:spPr>
          <a:xfrm flipV="1">
            <a:off x="5159969" y="3224418"/>
            <a:ext cx="373896" cy="1984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/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llipse 52">
            <a:extLst>
              <a:ext uri="{FF2B5EF4-FFF2-40B4-BE49-F238E27FC236}">
                <a16:creationId xmlns:a16="http://schemas.microsoft.com/office/drawing/2014/main" id="{8D3A0C33-F412-443E-8E58-65EE2B5A31D8}"/>
              </a:ext>
            </a:extLst>
          </p:cNvPr>
          <p:cNvSpPr/>
          <p:nvPr/>
        </p:nvSpPr>
        <p:spPr>
          <a:xfrm>
            <a:off x="5430704" y="2832668"/>
            <a:ext cx="467370" cy="443932"/>
          </a:xfrm>
          <a:prstGeom prst="ellipse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5FE37-883C-4DB6-9D86-5452A4CD1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68229"/>
            <a:ext cx="2294450" cy="23748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C40904-C290-4746-A530-0DAD0E46104A}"/>
              </a:ext>
            </a:extLst>
          </p:cNvPr>
          <p:cNvSpPr/>
          <p:nvPr/>
        </p:nvSpPr>
        <p:spPr>
          <a:xfrm>
            <a:off x="8001000" y="4419600"/>
            <a:ext cx="6858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FA176F-B5F2-482F-9D1E-558A5F63E0C9}"/>
              </a:ext>
            </a:extLst>
          </p:cNvPr>
          <p:cNvSpPr/>
          <p:nvPr/>
        </p:nvSpPr>
        <p:spPr>
          <a:xfrm>
            <a:off x="7078133" y="6066118"/>
            <a:ext cx="68580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7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spherical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13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/>
              <p:nvPr/>
            </p:nvSpPr>
            <p:spPr>
              <a:xfrm>
                <a:off x="304800" y="1600200"/>
                <a:ext cx="8534400" cy="340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Formation of a </a:t>
                </a:r>
                <a:r>
                  <a:rPr lang="fr-CH" dirty="0" err="1"/>
                  <a:t>monoatomic</a:t>
                </a:r>
                <a:r>
                  <a:rPr lang="fr-CH" dirty="0"/>
                  <a:t> cluster c</a:t>
                </a:r>
                <a:r>
                  <a:rPr lang="el-GR" baseline="-25000" dirty="0"/>
                  <a:t>α</a:t>
                </a:r>
                <a:r>
                  <a:rPr lang="fr-CH" dirty="0"/>
                  <a:t> </a:t>
                </a:r>
                <a:r>
                  <a:rPr lang="fr-CH" dirty="0" err="1"/>
                  <a:t>followed</a:t>
                </a:r>
                <a:r>
                  <a:rPr lang="fr-CH" dirty="0"/>
                  <a:t> by the progressive addition of N </a:t>
                </a:r>
                <a:r>
                  <a:rPr lang="fr-CH" dirty="0" err="1"/>
                  <a:t>atoms</a:t>
                </a:r>
                <a:r>
                  <a:rPr lang="fr-CH" dirty="0"/>
                  <a:t> to the cluster: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Free energy variation during nuclei formation is a function of the number of atoms: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CH" sz="1400" dirty="0"/>
                  <a:t> the surface </a:t>
                </a:r>
                <a:r>
                  <a:rPr lang="fr-CH" sz="1400" dirty="0" err="1"/>
                  <a:t>energy</a:t>
                </a:r>
                <a:r>
                  <a:rPr lang="fr-CH" sz="1400" dirty="0"/>
                  <a:t>, S the surface,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H" sz="1400" dirty="0"/>
                  <a:t> the </a:t>
                </a:r>
                <a:r>
                  <a:rPr lang="fr-CH" sz="1400" dirty="0" err="1"/>
                  <a:t>chemical</a:t>
                </a:r>
                <a:r>
                  <a:rPr lang="fr-CH" sz="1400" dirty="0"/>
                  <a:t> </a:t>
                </a:r>
                <a:r>
                  <a:rPr lang="fr-CH" sz="1400" dirty="0" err="1"/>
                  <a:t>potential</a:t>
                </a:r>
                <a:r>
                  <a:rPr lang="fr-CH" sz="1400" dirty="0"/>
                  <a:t>, V and </a:t>
                </a:r>
                <a:r>
                  <a:rPr lang="fr-CH" sz="1400" dirty="0" err="1"/>
                  <a:t>V</a:t>
                </a:r>
                <a:r>
                  <a:rPr lang="fr-CH" sz="1400" baseline="-25000" dirty="0" err="1"/>
                  <a:t>m</a:t>
                </a:r>
                <a:r>
                  <a:rPr lang="fr-CH" sz="1400" dirty="0"/>
                  <a:t> the volume and </a:t>
                </a:r>
                <a:r>
                  <a:rPr lang="fr-CH" sz="1400" dirty="0" err="1"/>
                  <a:t>molar</a:t>
                </a:r>
                <a:r>
                  <a:rPr lang="fr-CH" sz="1400" dirty="0"/>
                  <a:t> volume 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For a spherical nucleus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CH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534400" cy="3401380"/>
              </a:xfrm>
              <a:prstGeom prst="rect">
                <a:avLst/>
              </a:prstGeom>
              <a:blipFill>
                <a:blip r:embed="rId3"/>
                <a:stretch>
                  <a:fillRect l="-571" t="-1077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0FF6B069-D0C3-48B3-A4C6-71EFC95746C4}"/>
              </a:ext>
            </a:extLst>
          </p:cNvPr>
          <p:cNvSpPr/>
          <p:nvPr/>
        </p:nvSpPr>
        <p:spPr>
          <a:xfrm>
            <a:off x="6065004" y="2726724"/>
            <a:ext cx="762000" cy="642552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A20D39C-433F-46CF-A46D-D2D0F5B9022A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276600"/>
            <a:ext cx="3810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/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A475D1E-AE25-476F-9332-0EC665DCF38B}"/>
              </a:ext>
            </a:extLst>
          </p:cNvPr>
          <p:cNvCxnSpPr>
            <a:cxnSpLocks/>
          </p:cNvCxnSpPr>
          <p:nvPr/>
        </p:nvCxnSpPr>
        <p:spPr>
          <a:xfrm flipV="1">
            <a:off x="5159969" y="3224418"/>
            <a:ext cx="373896" cy="1984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/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llipse 52">
            <a:extLst>
              <a:ext uri="{FF2B5EF4-FFF2-40B4-BE49-F238E27FC236}">
                <a16:creationId xmlns:a16="http://schemas.microsoft.com/office/drawing/2014/main" id="{8D3A0C33-F412-443E-8E58-65EE2B5A31D8}"/>
              </a:ext>
            </a:extLst>
          </p:cNvPr>
          <p:cNvSpPr/>
          <p:nvPr/>
        </p:nvSpPr>
        <p:spPr>
          <a:xfrm>
            <a:off x="5430704" y="2832668"/>
            <a:ext cx="467370" cy="443932"/>
          </a:xfrm>
          <a:prstGeom prst="ellipse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5FE37-883C-4DB6-9D86-5452A4CD1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68229"/>
            <a:ext cx="2294450" cy="237488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E839A4-513E-4869-B080-A0D50FF22603}"/>
              </a:ext>
            </a:extLst>
          </p:cNvPr>
          <p:cNvCxnSpPr/>
          <p:nvPr/>
        </p:nvCxnSpPr>
        <p:spPr>
          <a:xfrm>
            <a:off x="228601" y="4106333"/>
            <a:ext cx="868679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239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12CA8C9-894F-4F8D-A756-8E3A8B258BAE}"/>
              </a:ext>
            </a:extLst>
          </p:cNvPr>
          <p:cNvSpPr/>
          <p:nvPr/>
        </p:nvSpPr>
        <p:spPr>
          <a:xfrm>
            <a:off x="335707" y="4953000"/>
            <a:ext cx="1600200" cy="304800"/>
          </a:xfrm>
          <a:prstGeom prst="rect">
            <a:avLst/>
          </a:prstGeom>
          <a:solidFill>
            <a:schemeClr val="accent6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spherical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14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/>
              <p:nvPr/>
            </p:nvSpPr>
            <p:spPr>
              <a:xfrm>
                <a:off x="304800" y="1600200"/>
                <a:ext cx="8534400" cy="448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Formation of a </a:t>
                </a:r>
                <a:r>
                  <a:rPr lang="fr-CH" dirty="0" err="1"/>
                  <a:t>monoatomic</a:t>
                </a:r>
                <a:r>
                  <a:rPr lang="fr-CH" dirty="0"/>
                  <a:t> cluster c</a:t>
                </a:r>
                <a:r>
                  <a:rPr lang="el-GR" baseline="-25000" dirty="0"/>
                  <a:t>α</a:t>
                </a:r>
                <a:r>
                  <a:rPr lang="fr-CH" dirty="0"/>
                  <a:t> </a:t>
                </a:r>
                <a:r>
                  <a:rPr lang="fr-CH" dirty="0" err="1"/>
                  <a:t>followed</a:t>
                </a:r>
                <a:r>
                  <a:rPr lang="fr-CH" dirty="0"/>
                  <a:t> by the progressive addition of N </a:t>
                </a:r>
                <a:r>
                  <a:rPr lang="fr-CH" dirty="0" err="1"/>
                  <a:t>atoms</a:t>
                </a:r>
                <a:r>
                  <a:rPr lang="fr-CH" dirty="0"/>
                  <a:t> to the cluster: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Free energy variation during nuclei formation is a function of the number of atoms: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CH" sz="1400" dirty="0"/>
                  <a:t> the surface </a:t>
                </a:r>
                <a:r>
                  <a:rPr lang="fr-CH" sz="1400" dirty="0" err="1"/>
                  <a:t>energy</a:t>
                </a:r>
                <a:r>
                  <a:rPr lang="fr-CH" sz="1400" dirty="0"/>
                  <a:t>, S the surface,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H" sz="1400" dirty="0"/>
                  <a:t> the </a:t>
                </a:r>
                <a:r>
                  <a:rPr lang="fr-CH" sz="1400" dirty="0" err="1"/>
                  <a:t>chemical</a:t>
                </a:r>
                <a:r>
                  <a:rPr lang="fr-CH" sz="1400" dirty="0"/>
                  <a:t> </a:t>
                </a:r>
                <a:r>
                  <a:rPr lang="fr-CH" sz="1400" dirty="0" err="1"/>
                  <a:t>potential</a:t>
                </a:r>
                <a:r>
                  <a:rPr lang="fr-CH" sz="1400" dirty="0"/>
                  <a:t>, V and </a:t>
                </a:r>
                <a:r>
                  <a:rPr lang="fr-CH" sz="1400" dirty="0" err="1"/>
                  <a:t>V</a:t>
                </a:r>
                <a:r>
                  <a:rPr lang="fr-CH" sz="1400" baseline="-25000" dirty="0" err="1"/>
                  <a:t>m</a:t>
                </a:r>
                <a:r>
                  <a:rPr lang="fr-CH" sz="1400" dirty="0"/>
                  <a:t> the volume and </a:t>
                </a:r>
                <a:r>
                  <a:rPr lang="fr-CH" sz="1400" dirty="0" err="1"/>
                  <a:t>molar</a:t>
                </a:r>
                <a:r>
                  <a:rPr lang="fr-CH" sz="1400" dirty="0"/>
                  <a:t> volume 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For a spherical nucleus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Critical nucleus size R</a:t>
                </a:r>
                <a:r>
                  <a:rPr lang="en-US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V</a:t>
                </a:r>
                <a:r>
                  <a:rPr lang="en-US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maximum,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Differenciation: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534400" cy="4483728"/>
              </a:xfrm>
              <a:prstGeom prst="rect">
                <a:avLst/>
              </a:prstGeom>
              <a:blipFill>
                <a:blip r:embed="rId3"/>
                <a:stretch>
                  <a:fillRect l="-643" t="-816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0FF6B069-D0C3-48B3-A4C6-71EFC95746C4}"/>
              </a:ext>
            </a:extLst>
          </p:cNvPr>
          <p:cNvSpPr/>
          <p:nvPr/>
        </p:nvSpPr>
        <p:spPr>
          <a:xfrm>
            <a:off x="6065004" y="2726724"/>
            <a:ext cx="762000" cy="642552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A20D39C-433F-46CF-A46D-D2D0F5B9022A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276600"/>
            <a:ext cx="3810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/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A475D1E-AE25-476F-9332-0EC665DCF38B}"/>
              </a:ext>
            </a:extLst>
          </p:cNvPr>
          <p:cNvCxnSpPr>
            <a:cxnSpLocks/>
          </p:cNvCxnSpPr>
          <p:nvPr/>
        </p:nvCxnSpPr>
        <p:spPr>
          <a:xfrm flipV="1">
            <a:off x="5159969" y="3224418"/>
            <a:ext cx="373896" cy="1984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/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llipse 52">
            <a:extLst>
              <a:ext uri="{FF2B5EF4-FFF2-40B4-BE49-F238E27FC236}">
                <a16:creationId xmlns:a16="http://schemas.microsoft.com/office/drawing/2014/main" id="{8D3A0C33-F412-443E-8E58-65EE2B5A31D8}"/>
              </a:ext>
            </a:extLst>
          </p:cNvPr>
          <p:cNvSpPr/>
          <p:nvPr/>
        </p:nvSpPr>
        <p:spPr>
          <a:xfrm>
            <a:off x="5430704" y="2832668"/>
            <a:ext cx="467370" cy="443932"/>
          </a:xfrm>
          <a:prstGeom prst="ellipse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E839A4-513E-4869-B080-A0D50FF22603}"/>
              </a:ext>
            </a:extLst>
          </p:cNvPr>
          <p:cNvCxnSpPr/>
          <p:nvPr/>
        </p:nvCxnSpPr>
        <p:spPr>
          <a:xfrm>
            <a:off x="228601" y="4106333"/>
            <a:ext cx="868679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926CF1-A601-453D-A552-634C980CCB7C}"/>
              </a:ext>
            </a:extLst>
          </p:cNvPr>
          <p:cNvGrpSpPr/>
          <p:nvPr/>
        </p:nvGrpSpPr>
        <p:grpSpPr>
          <a:xfrm>
            <a:off x="5384488" y="4112713"/>
            <a:ext cx="3454712" cy="2669087"/>
            <a:chOff x="5384488" y="3869724"/>
            <a:chExt cx="3454712" cy="2669087"/>
          </a:xfrm>
        </p:grpSpPr>
        <p:pic>
          <p:nvPicPr>
            <p:cNvPr id="17" name="Image 6">
              <a:extLst>
                <a:ext uri="{FF2B5EF4-FFF2-40B4-BE49-F238E27FC236}">
                  <a16:creationId xmlns:a16="http://schemas.microsoft.com/office/drawing/2014/main" id="{CBA137EA-DBF8-472E-B4A1-ABED0B10C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66" t="18614" r="27500" b="55926"/>
            <a:stretch/>
          </p:blipFill>
          <p:spPr>
            <a:xfrm>
              <a:off x="5486400" y="3869724"/>
              <a:ext cx="3124200" cy="2440488"/>
            </a:xfrm>
            <a:prstGeom prst="rect">
              <a:avLst/>
            </a:prstGeom>
          </p:spPr>
        </p:pic>
        <p:sp>
          <p:nvSpPr>
            <p:cNvPr id="19" name="ZoneTexte 8">
              <a:extLst>
                <a:ext uri="{FF2B5EF4-FFF2-40B4-BE49-F238E27FC236}">
                  <a16:creationId xmlns:a16="http://schemas.microsoft.com/office/drawing/2014/main" id="{AB58BFB3-2683-4A39-B3B7-E338FA3C3487}"/>
                </a:ext>
              </a:extLst>
            </p:cNvPr>
            <p:cNvSpPr txBox="1"/>
            <p:nvPr/>
          </p:nvSpPr>
          <p:spPr>
            <a:xfrm>
              <a:off x="5715000" y="6231034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Free </a:t>
              </a:r>
              <a:r>
                <a:rPr lang="fr-CH" sz="14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r>
                <a:rPr lang="fr-CH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variation vs nucleus radius</a:t>
              </a:r>
              <a:endPara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ZoneTexte 14">
              <a:extLst>
                <a:ext uri="{FF2B5EF4-FFF2-40B4-BE49-F238E27FC236}">
                  <a16:creationId xmlns:a16="http://schemas.microsoft.com/office/drawing/2014/main" id="{F87E995E-C92E-4C7C-ADD8-6F3545A10205}"/>
                </a:ext>
              </a:extLst>
            </p:cNvPr>
            <p:cNvSpPr txBox="1"/>
            <p:nvPr/>
          </p:nvSpPr>
          <p:spPr>
            <a:xfrm>
              <a:off x="6205780" y="4147052"/>
              <a:ext cx="2481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Unstable 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Stable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2" name="ZoneTexte 18">
              <a:extLst>
                <a:ext uri="{FF2B5EF4-FFF2-40B4-BE49-F238E27FC236}">
                  <a16:creationId xmlns:a16="http://schemas.microsoft.com/office/drawing/2014/main" id="{0103B868-29CF-473B-8F64-108C8A44BFB8}"/>
                </a:ext>
              </a:extLst>
            </p:cNvPr>
            <p:cNvSpPr txBox="1"/>
            <p:nvPr/>
          </p:nvSpPr>
          <p:spPr>
            <a:xfrm>
              <a:off x="5977180" y="5802868"/>
              <a:ext cx="2481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Nucleation 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Growth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3" name="Connecteur droit 9">
              <a:extLst>
                <a:ext uri="{FF2B5EF4-FFF2-40B4-BE49-F238E27FC236}">
                  <a16:creationId xmlns:a16="http://schemas.microsoft.com/office/drawing/2014/main" id="{F9A49007-80BC-44A4-965A-453E12C52A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7180" y="4478970"/>
              <a:ext cx="140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1">
                  <a:extLst>
                    <a:ext uri="{FF2B5EF4-FFF2-40B4-BE49-F238E27FC236}">
                      <a16:creationId xmlns:a16="http://schemas.microsoft.com/office/drawing/2014/main" id="{B45A9161-A4C6-4670-B28A-5AFC872C2AFE}"/>
                    </a:ext>
                  </a:extLst>
                </p:cNvPr>
                <p:cNvSpPr txBox="1"/>
                <p:nvPr/>
              </p:nvSpPr>
              <p:spPr>
                <a:xfrm>
                  <a:off x="5384488" y="4308116"/>
                  <a:ext cx="75405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4" name="ZoneTexte 21">
                  <a:extLst>
                    <a:ext uri="{FF2B5EF4-FFF2-40B4-BE49-F238E27FC236}">
                      <a16:creationId xmlns:a16="http://schemas.microsoft.com/office/drawing/2014/main" id="{B45A9161-A4C6-4670-B28A-5AFC872C2A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4488" y="4308116"/>
                  <a:ext cx="754052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309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12CA8C9-894F-4F8D-A756-8E3A8B258BAE}"/>
              </a:ext>
            </a:extLst>
          </p:cNvPr>
          <p:cNvSpPr/>
          <p:nvPr/>
        </p:nvSpPr>
        <p:spPr>
          <a:xfrm>
            <a:off x="335707" y="4953000"/>
            <a:ext cx="1600200" cy="304800"/>
          </a:xfrm>
          <a:prstGeom prst="rect">
            <a:avLst/>
          </a:prstGeom>
          <a:solidFill>
            <a:schemeClr val="accent6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spherical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15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/>
              <p:nvPr/>
            </p:nvSpPr>
            <p:spPr>
              <a:xfrm>
                <a:off x="304800" y="1600200"/>
                <a:ext cx="8534400" cy="4729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Formation of a </a:t>
                </a:r>
                <a:r>
                  <a:rPr lang="fr-CH" dirty="0" err="1"/>
                  <a:t>monoatomic</a:t>
                </a:r>
                <a:r>
                  <a:rPr lang="fr-CH" dirty="0"/>
                  <a:t> cluster c</a:t>
                </a:r>
                <a:r>
                  <a:rPr lang="el-GR" baseline="-25000" dirty="0"/>
                  <a:t>α</a:t>
                </a:r>
                <a:r>
                  <a:rPr lang="fr-CH" dirty="0"/>
                  <a:t> </a:t>
                </a:r>
                <a:r>
                  <a:rPr lang="fr-CH" dirty="0" err="1"/>
                  <a:t>followed</a:t>
                </a:r>
                <a:r>
                  <a:rPr lang="fr-CH" dirty="0"/>
                  <a:t> by the progressive addition of N </a:t>
                </a:r>
                <a:r>
                  <a:rPr lang="fr-CH" dirty="0" err="1"/>
                  <a:t>atoms</a:t>
                </a:r>
                <a:r>
                  <a:rPr lang="fr-CH" dirty="0"/>
                  <a:t> to the cluster: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Free energy variation during nuclei formation is a function of the number of atoms: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CH" sz="1400" dirty="0"/>
                  <a:t> the surface </a:t>
                </a:r>
                <a:r>
                  <a:rPr lang="fr-CH" sz="1400" dirty="0" err="1"/>
                  <a:t>energy</a:t>
                </a:r>
                <a:r>
                  <a:rPr lang="fr-CH" sz="1400" dirty="0"/>
                  <a:t>, S the surface,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H" sz="1400" dirty="0"/>
                  <a:t> the </a:t>
                </a:r>
                <a:r>
                  <a:rPr lang="fr-CH" sz="1400" dirty="0" err="1"/>
                  <a:t>chemical</a:t>
                </a:r>
                <a:r>
                  <a:rPr lang="fr-CH" sz="1400" dirty="0"/>
                  <a:t> </a:t>
                </a:r>
                <a:r>
                  <a:rPr lang="fr-CH" sz="1400" dirty="0" err="1"/>
                  <a:t>potential</a:t>
                </a:r>
                <a:r>
                  <a:rPr lang="fr-CH" sz="1400" dirty="0"/>
                  <a:t>, V and </a:t>
                </a:r>
                <a:r>
                  <a:rPr lang="fr-CH" sz="1400" dirty="0" err="1"/>
                  <a:t>V</a:t>
                </a:r>
                <a:r>
                  <a:rPr lang="fr-CH" sz="1400" baseline="-25000" dirty="0" err="1"/>
                  <a:t>m</a:t>
                </a:r>
                <a:r>
                  <a:rPr lang="fr-CH" sz="1400" dirty="0"/>
                  <a:t> the volume and </a:t>
                </a:r>
                <a:r>
                  <a:rPr lang="fr-CH" sz="1400" dirty="0" err="1"/>
                  <a:t>molar</a:t>
                </a:r>
                <a:r>
                  <a:rPr lang="fr-CH" sz="1400" dirty="0"/>
                  <a:t> volume 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For a spherical nucleus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Critical nucleus size R</a:t>
                </a:r>
                <a:r>
                  <a:rPr lang="en-US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V</a:t>
                </a:r>
                <a:r>
                  <a:rPr lang="en-US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maximum,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534400" cy="4729949"/>
              </a:xfrm>
              <a:prstGeom prst="rect">
                <a:avLst/>
              </a:prstGeom>
              <a:blipFill>
                <a:blip r:embed="rId3"/>
                <a:stretch>
                  <a:fillRect l="-643" t="-774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0FF6B069-D0C3-48B3-A4C6-71EFC95746C4}"/>
              </a:ext>
            </a:extLst>
          </p:cNvPr>
          <p:cNvSpPr/>
          <p:nvPr/>
        </p:nvSpPr>
        <p:spPr>
          <a:xfrm>
            <a:off x="6065004" y="2726724"/>
            <a:ext cx="762000" cy="642552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A20D39C-433F-46CF-A46D-D2D0F5B9022A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276600"/>
            <a:ext cx="3810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/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A475D1E-AE25-476F-9332-0EC665DCF38B}"/>
              </a:ext>
            </a:extLst>
          </p:cNvPr>
          <p:cNvCxnSpPr>
            <a:cxnSpLocks/>
          </p:cNvCxnSpPr>
          <p:nvPr/>
        </p:nvCxnSpPr>
        <p:spPr>
          <a:xfrm flipV="1">
            <a:off x="5159969" y="3224418"/>
            <a:ext cx="373896" cy="1984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/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llipse 52">
            <a:extLst>
              <a:ext uri="{FF2B5EF4-FFF2-40B4-BE49-F238E27FC236}">
                <a16:creationId xmlns:a16="http://schemas.microsoft.com/office/drawing/2014/main" id="{8D3A0C33-F412-443E-8E58-65EE2B5A31D8}"/>
              </a:ext>
            </a:extLst>
          </p:cNvPr>
          <p:cNvSpPr/>
          <p:nvPr/>
        </p:nvSpPr>
        <p:spPr>
          <a:xfrm>
            <a:off x="5430704" y="2832668"/>
            <a:ext cx="467370" cy="443932"/>
          </a:xfrm>
          <a:prstGeom prst="ellipse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E839A4-513E-4869-B080-A0D50FF22603}"/>
              </a:ext>
            </a:extLst>
          </p:cNvPr>
          <p:cNvCxnSpPr/>
          <p:nvPr/>
        </p:nvCxnSpPr>
        <p:spPr>
          <a:xfrm>
            <a:off x="228601" y="4106333"/>
            <a:ext cx="868679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926CF1-A601-453D-A552-634C980CCB7C}"/>
              </a:ext>
            </a:extLst>
          </p:cNvPr>
          <p:cNvGrpSpPr/>
          <p:nvPr/>
        </p:nvGrpSpPr>
        <p:grpSpPr>
          <a:xfrm>
            <a:off x="5384488" y="4112713"/>
            <a:ext cx="3454712" cy="2669087"/>
            <a:chOff x="5384488" y="3869724"/>
            <a:chExt cx="3454712" cy="2669087"/>
          </a:xfrm>
        </p:grpSpPr>
        <p:pic>
          <p:nvPicPr>
            <p:cNvPr id="17" name="Image 6">
              <a:extLst>
                <a:ext uri="{FF2B5EF4-FFF2-40B4-BE49-F238E27FC236}">
                  <a16:creationId xmlns:a16="http://schemas.microsoft.com/office/drawing/2014/main" id="{CBA137EA-DBF8-472E-B4A1-ABED0B10C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66" t="18614" r="27500" b="55926"/>
            <a:stretch/>
          </p:blipFill>
          <p:spPr>
            <a:xfrm>
              <a:off x="5486400" y="3869724"/>
              <a:ext cx="3124200" cy="2440488"/>
            </a:xfrm>
            <a:prstGeom prst="rect">
              <a:avLst/>
            </a:prstGeom>
          </p:spPr>
        </p:pic>
        <p:sp>
          <p:nvSpPr>
            <p:cNvPr id="19" name="ZoneTexte 8">
              <a:extLst>
                <a:ext uri="{FF2B5EF4-FFF2-40B4-BE49-F238E27FC236}">
                  <a16:creationId xmlns:a16="http://schemas.microsoft.com/office/drawing/2014/main" id="{AB58BFB3-2683-4A39-B3B7-E338FA3C3487}"/>
                </a:ext>
              </a:extLst>
            </p:cNvPr>
            <p:cNvSpPr txBox="1"/>
            <p:nvPr/>
          </p:nvSpPr>
          <p:spPr>
            <a:xfrm>
              <a:off x="5715000" y="6231034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Free </a:t>
              </a:r>
              <a:r>
                <a:rPr lang="fr-CH" sz="14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r>
                <a:rPr lang="fr-CH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variation vs nucleus radius</a:t>
              </a:r>
              <a:endPara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ZoneTexte 14">
              <a:extLst>
                <a:ext uri="{FF2B5EF4-FFF2-40B4-BE49-F238E27FC236}">
                  <a16:creationId xmlns:a16="http://schemas.microsoft.com/office/drawing/2014/main" id="{F87E995E-C92E-4C7C-ADD8-6F3545A10205}"/>
                </a:ext>
              </a:extLst>
            </p:cNvPr>
            <p:cNvSpPr txBox="1"/>
            <p:nvPr/>
          </p:nvSpPr>
          <p:spPr>
            <a:xfrm>
              <a:off x="6205780" y="4147052"/>
              <a:ext cx="2481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Unstable 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Stable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2" name="ZoneTexte 18">
              <a:extLst>
                <a:ext uri="{FF2B5EF4-FFF2-40B4-BE49-F238E27FC236}">
                  <a16:creationId xmlns:a16="http://schemas.microsoft.com/office/drawing/2014/main" id="{0103B868-29CF-473B-8F64-108C8A44BFB8}"/>
                </a:ext>
              </a:extLst>
            </p:cNvPr>
            <p:cNvSpPr txBox="1"/>
            <p:nvPr/>
          </p:nvSpPr>
          <p:spPr>
            <a:xfrm>
              <a:off x="5977180" y="5802868"/>
              <a:ext cx="2481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Nucleation 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Growth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3" name="Connecteur droit 9">
              <a:extLst>
                <a:ext uri="{FF2B5EF4-FFF2-40B4-BE49-F238E27FC236}">
                  <a16:creationId xmlns:a16="http://schemas.microsoft.com/office/drawing/2014/main" id="{F9A49007-80BC-44A4-965A-453E12C52A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7180" y="4478970"/>
              <a:ext cx="140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1">
                  <a:extLst>
                    <a:ext uri="{FF2B5EF4-FFF2-40B4-BE49-F238E27FC236}">
                      <a16:creationId xmlns:a16="http://schemas.microsoft.com/office/drawing/2014/main" id="{B45A9161-A4C6-4670-B28A-5AFC872C2AFE}"/>
                    </a:ext>
                  </a:extLst>
                </p:cNvPr>
                <p:cNvSpPr txBox="1"/>
                <p:nvPr/>
              </p:nvSpPr>
              <p:spPr>
                <a:xfrm>
                  <a:off x="5384488" y="4308116"/>
                  <a:ext cx="75405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4" name="ZoneTexte 21">
                  <a:extLst>
                    <a:ext uri="{FF2B5EF4-FFF2-40B4-BE49-F238E27FC236}">
                      <a16:creationId xmlns:a16="http://schemas.microsoft.com/office/drawing/2014/main" id="{B45A9161-A4C6-4670-B28A-5AFC872C2A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4488" y="4308116"/>
                  <a:ext cx="754052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8939B4A-5E58-4101-B136-1D22D18D54B1}"/>
              </a:ext>
            </a:extLst>
          </p:cNvPr>
          <p:cNvSpPr/>
          <p:nvPr/>
        </p:nvSpPr>
        <p:spPr>
          <a:xfrm>
            <a:off x="3691468" y="5528732"/>
            <a:ext cx="1728000" cy="504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12CA8C9-894F-4F8D-A756-8E3A8B258BAE}"/>
              </a:ext>
            </a:extLst>
          </p:cNvPr>
          <p:cNvSpPr/>
          <p:nvPr/>
        </p:nvSpPr>
        <p:spPr>
          <a:xfrm>
            <a:off x="335707" y="4953000"/>
            <a:ext cx="1600200" cy="304800"/>
          </a:xfrm>
          <a:prstGeom prst="rect">
            <a:avLst/>
          </a:prstGeom>
          <a:solidFill>
            <a:schemeClr val="accent6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spherical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16</a:t>
            </a:fld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/>
              <p:nvPr/>
            </p:nvSpPr>
            <p:spPr>
              <a:xfrm>
                <a:off x="304800" y="1600200"/>
                <a:ext cx="8534400" cy="5165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Formation of a </a:t>
                </a:r>
                <a:r>
                  <a:rPr lang="fr-CH" dirty="0" err="1"/>
                  <a:t>monoatomic</a:t>
                </a:r>
                <a:r>
                  <a:rPr lang="fr-CH" dirty="0"/>
                  <a:t> cluster c</a:t>
                </a:r>
                <a:r>
                  <a:rPr lang="el-GR" baseline="-25000" dirty="0"/>
                  <a:t>α</a:t>
                </a:r>
                <a:r>
                  <a:rPr lang="fr-CH" dirty="0"/>
                  <a:t> </a:t>
                </a:r>
                <a:r>
                  <a:rPr lang="fr-CH" dirty="0" err="1"/>
                  <a:t>followed</a:t>
                </a:r>
                <a:r>
                  <a:rPr lang="fr-CH" dirty="0"/>
                  <a:t> by the progressive addition of N </a:t>
                </a:r>
                <a:r>
                  <a:rPr lang="fr-CH" dirty="0" err="1"/>
                  <a:t>atoms</a:t>
                </a:r>
                <a:r>
                  <a:rPr lang="fr-CH" dirty="0"/>
                  <a:t> to the cluster: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Free energy variation during nuclei formation is a function of the number of atoms: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CH" sz="1400" dirty="0"/>
                  <a:t> the surface </a:t>
                </a:r>
                <a:r>
                  <a:rPr lang="fr-CH" sz="1400" dirty="0" err="1"/>
                  <a:t>energy</a:t>
                </a:r>
                <a:r>
                  <a:rPr lang="fr-CH" sz="1400" dirty="0"/>
                  <a:t>, S the surface,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H" sz="1400" dirty="0"/>
                  <a:t> the </a:t>
                </a:r>
                <a:r>
                  <a:rPr lang="fr-CH" sz="1400" dirty="0" err="1"/>
                  <a:t>chemical</a:t>
                </a:r>
                <a:r>
                  <a:rPr lang="fr-CH" sz="1400" dirty="0"/>
                  <a:t> </a:t>
                </a:r>
                <a:r>
                  <a:rPr lang="fr-CH" sz="1400" dirty="0" err="1"/>
                  <a:t>potential</a:t>
                </a:r>
                <a:r>
                  <a:rPr lang="fr-CH" sz="1400" dirty="0"/>
                  <a:t>, V and </a:t>
                </a:r>
                <a:r>
                  <a:rPr lang="fr-CH" sz="1400" dirty="0" err="1"/>
                  <a:t>V</a:t>
                </a:r>
                <a:r>
                  <a:rPr lang="fr-CH" sz="1400" baseline="-25000" dirty="0" err="1"/>
                  <a:t>m</a:t>
                </a:r>
                <a:r>
                  <a:rPr lang="fr-CH" sz="1400" dirty="0"/>
                  <a:t> the volume and </a:t>
                </a:r>
                <a:r>
                  <a:rPr lang="fr-CH" sz="1400" dirty="0" err="1"/>
                  <a:t>molar</a:t>
                </a:r>
                <a:r>
                  <a:rPr lang="fr-CH" sz="1400" dirty="0"/>
                  <a:t> volume 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For a spherical nucleus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Critical nucleus size R</a:t>
                </a:r>
                <a:r>
                  <a:rPr lang="en-US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V</a:t>
                </a:r>
                <a:r>
                  <a:rPr lang="en-US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maximum,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</a:p>
              <a:p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r>
                  <a:rPr lang="en-US" sz="16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hence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B1468A-D625-4151-885B-1D178DE0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534400" cy="5165004"/>
              </a:xfrm>
              <a:prstGeom prst="rect">
                <a:avLst/>
              </a:prstGeom>
              <a:blipFill>
                <a:blip r:embed="rId3"/>
                <a:stretch>
                  <a:fillRect l="-643" t="-708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0FF6B069-D0C3-48B3-A4C6-71EFC95746C4}"/>
              </a:ext>
            </a:extLst>
          </p:cNvPr>
          <p:cNvSpPr/>
          <p:nvPr/>
        </p:nvSpPr>
        <p:spPr>
          <a:xfrm>
            <a:off x="6065004" y="2726724"/>
            <a:ext cx="762000" cy="642552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A20D39C-433F-46CF-A46D-D2D0F5B9022A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276600"/>
            <a:ext cx="3810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/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03F111-D4D8-4841-9D0A-F2B3C3D5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511" y="3276600"/>
                <a:ext cx="928930" cy="369332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A475D1E-AE25-476F-9332-0EC665DCF38B}"/>
              </a:ext>
            </a:extLst>
          </p:cNvPr>
          <p:cNvCxnSpPr>
            <a:cxnSpLocks/>
          </p:cNvCxnSpPr>
          <p:nvPr/>
        </p:nvCxnSpPr>
        <p:spPr>
          <a:xfrm flipV="1">
            <a:off x="5159969" y="3224418"/>
            <a:ext cx="373896" cy="1984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/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BF423F-BFD5-4F25-9DC5-13337B29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06" y="3290371"/>
                <a:ext cx="92893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llipse 52">
            <a:extLst>
              <a:ext uri="{FF2B5EF4-FFF2-40B4-BE49-F238E27FC236}">
                <a16:creationId xmlns:a16="http://schemas.microsoft.com/office/drawing/2014/main" id="{8D3A0C33-F412-443E-8E58-65EE2B5A31D8}"/>
              </a:ext>
            </a:extLst>
          </p:cNvPr>
          <p:cNvSpPr/>
          <p:nvPr/>
        </p:nvSpPr>
        <p:spPr>
          <a:xfrm>
            <a:off x="5430704" y="2832668"/>
            <a:ext cx="467370" cy="443932"/>
          </a:xfrm>
          <a:prstGeom prst="ellipse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E839A4-513E-4869-B080-A0D50FF22603}"/>
              </a:ext>
            </a:extLst>
          </p:cNvPr>
          <p:cNvCxnSpPr/>
          <p:nvPr/>
        </p:nvCxnSpPr>
        <p:spPr>
          <a:xfrm>
            <a:off x="228601" y="4106333"/>
            <a:ext cx="868679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926CF1-A601-453D-A552-634C980CCB7C}"/>
              </a:ext>
            </a:extLst>
          </p:cNvPr>
          <p:cNvGrpSpPr/>
          <p:nvPr/>
        </p:nvGrpSpPr>
        <p:grpSpPr>
          <a:xfrm>
            <a:off x="5384488" y="4112713"/>
            <a:ext cx="3454712" cy="2669087"/>
            <a:chOff x="5384488" y="3869724"/>
            <a:chExt cx="3454712" cy="2669087"/>
          </a:xfrm>
        </p:grpSpPr>
        <p:pic>
          <p:nvPicPr>
            <p:cNvPr id="17" name="Image 6">
              <a:extLst>
                <a:ext uri="{FF2B5EF4-FFF2-40B4-BE49-F238E27FC236}">
                  <a16:creationId xmlns:a16="http://schemas.microsoft.com/office/drawing/2014/main" id="{CBA137EA-DBF8-472E-B4A1-ABED0B10C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66" t="18614" r="27500" b="55926"/>
            <a:stretch/>
          </p:blipFill>
          <p:spPr>
            <a:xfrm>
              <a:off x="5486400" y="3869724"/>
              <a:ext cx="3124200" cy="2440488"/>
            </a:xfrm>
            <a:prstGeom prst="rect">
              <a:avLst/>
            </a:prstGeom>
          </p:spPr>
        </p:pic>
        <p:sp>
          <p:nvSpPr>
            <p:cNvPr id="19" name="ZoneTexte 8">
              <a:extLst>
                <a:ext uri="{FF2B5EF4-FFF2-40B4-BE49-F238E27FC236}">
                  <a16:creationId xmlns:a16="http://schemas.microsoft.com/office/drawing/2014/main" id="{AB58BFB3-2683-4A39-B3B7-E338FA3C3487}"/>
                </a:ext>
              </a:extLst>
            </p:cNvPr>
            <p:cNvSpPr txBox="1"/>
            <p:nvPr/>
          </p:nvSpPr>
          <p:spPr>
            <a:xfrm>
              <a:off x="5715000" y="6231034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Free </a:t>
              </a:r>
              <a:r>
                <a:rPr lang="fr-CH" sz="14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r>
                <a:rPr lang="fr-CH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variation vs nucleus radius</a:t>
              </a:r>
              <a:endPara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ZoneTexte 14">
              <a:extLst>
                <a:ext uri="{FF2B5EF4-FFF2-40B4-BE49-F238E27FC236}">
                  <a16:creationId xmlns:a16="http://schemas.microsoft.com/office/drawing/2014/main" id="{F87E995E-C92E-4C7C-ADD8-6F3545A10205}"/>
                </a:ext>
              </a:extLst>
            </p:cNvPr>
            <p:cNvSpPr txBox="1"/>
            <p:nvPr/>
          </p:nvSpPr>
          <p:spPr>
            <a:xfrm>
              <a:off x="6205780" y="4147052"/>
              <a:ext cx="2481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Unstable 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Stable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2" name="ZoneTexte 18">
              <a:extLst>
                <a:ext uri="{FF2B5EF4-FFF2-40B4-BE49-F238E27FC236}">
                  <a16:creationId xmlns:a16="http://schemas.microsoft.com/office/drawing/2014/main" id="{0103B868-29CF-473B-8F64-108C8A44BFB8}"/>
                </a:ext>
              </a:extLst>
            </p:cNvPr>
            <p:cNvSpPr txBox="1"/>
            <p:nvPr/>
          </p:nvSpPr>
          <p:spPr>
            <a:xfrm>
              <a:off x="5977180" y="5802868"/>
              <a:ext cx="2481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Nucleation 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Growth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3" name="Connecteur droit 9">
              <a:extLst>
                <a:ext uri="{FF2B5EF4-FFF2-40B4-BE49-F238E27FC236}">
                  <a16:creationId xmlns:a16="http://schemas.microsoft.com/office/drawing/2014/main" id="{F9A49007-80BC-44A4-965A-453E12C52A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7180" y="4478970"/>
              <a:ext cx="140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1">
                  <a:extLst>
                    <a:ext uri="{FF2B5EF4-FFF2-40B4-BE49-F238E27FC236}">
                      <a16:creationId xmlns:a16="http://schemas.microsoft.com/office/drawing/2014/main" id="{B45A9161-A4C6-4670-B28A-5AFC872C2AFE}"/>
                    </a:ext>
                  </a:extLst>
                </p:cNvPr>
                <p:cNvSpPr txBox="1"/>
                <p:nvPr/>
              </p:nvSpPr>
              <p:spPr>
                <a:xfrm>
                  <a:off x="5384488" y="4308116"/>
                  <a:ext cx="75405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4" name="ZoneTexte 21">
                  <a:extLst>
                    <a:ext uri="{FF2B5EF4-FFF2-40B4-BE49-F238E27FC236}">
                      <a16:creationId xmlns:a16="http://schemas.microsoft.com/office/drawing/2014/main" id="{B45A9161-A4C6-4670-B28A-5AFC872C2A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4488" y="4308116"/>
                  <a:ext cx="754052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8939B4A-5E58-4101-B136-1D22D18D54B1}"/>
              </a:ext>
            </a:extLst>
          </p:cNvPr>
          <p:cNvSpPr/>
          <p:nvPr/>
        </p:nvSpPr>
        <p:spPr>
          <a:xfrm>
            <a:off x="313266" y="6223941"/>
            <a:ext cx="5825273" cy="540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real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nuclei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17</a:t>
            </a:fld>
            <a:endParaRPr lang="en-US" sz="140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0B6B3D7-87B2-4E0F-B968-75D7AFB8DF73}"/>
              </a:ext>
            </a:extLst>
          </p:cNvPr>
          <p:cNvGrpSpPr/>
          <p:nvPr/>
        </p:nvGrpSpPr>
        <p:grpSpPr>
          <a:xfrm>
            <a:off x="609602" y="2590800"/>
            <a:ext cx="7924796" cy="864747"/>
            <a:chOff x="609602" y="1671374"/>
            <a:chExt cx="7924796" cy="864747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C381091-C7D8-46EE-AE8B-BF0F4482A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15926" r="53353" b="59629"/>
            <a:stretch/>
          </p:blipFill>
          <p:spPr>
            <a:xfrm rot="16200000">
              <a:off x="5353939" y="1489260"/>
              <a:ext cx="836423" cy="12573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E853437-6C4F-4594-9DE8-224D07CCF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1112" t="17408" r="41399" b="54443"/>
            <a:stretch/>
          </p:blipFill>
          <p:spPr>
            <a:xfrm rot="16200000">
              <a:off x="991122" y="1394010"/>
              <a:ext cx="684760" cy="14478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5D221ED-1756-4D07-964B-7B3290481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2763" t="50741" r="39167" b="23332"/>
            <a:stretch/>
          </p:blipFill>
          <p:spPr>
            <a:xfrm rot="16200000">
              <a:off x="3231485" y="1435760"/>
              <a:ext cx="737934" cy="1333495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8CE2A7D-F3A9-4887-82D8-B7B32F9C1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52223" r="53070" b="23333"/>
            <a:stretch/>
          </p:blipFill>
          <p:spPr>
            <a:xfrm rot="16200000">
              <a:off x="7474618" y="1473859"/>
              <a:ext cx="862266" cy="1257295"/>
            </a:xfrm>
            <a:prstGeom prst="rect">
              <a:avLst/>
            </a:prstGeom>
          </p:spPr>
        </p:pic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11AE64B5-9060-4D49-BC3D-EA8B965E344B}"/>
              </a:ext>
            </a:extLst>
          </p:cNvPr>
          <p:cNvSpPr txBox="1"/>
          <p:nvPr/>
        </p:nvSpPr>
        <p:spPr>
          <a:xfrm>
            <a:off x="381000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Cylindrical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C06A805-763E-4179-9497-40E9A213D70C}"/>
              </a:ext>
            </a:extLst>
          </p:cNvPr>
          <p:cNvSpPr txBox="1"/>
          <p:nvPr/>
        </p:nvSpPr>
        <p:spPr>
          <a:xfrm>
            <a:off x="2724152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Hemispherical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617F8CF-389C-4C09-87E9-3FCA2C7D81B5}"/>
              </a:ext>
            </a:extLst>
          </p:cNvPr>
          <p:cNvSpPr txBox="1"/>
          <p:nvPr/>
        </p:nvSpPr>
        <p:spPr>
          <a:xfrm>
            <a:off x="4892675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Conical</a:t>
            </a:r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36E40F9-AA71-4A42-9FBC-309B58106D21}"/>
              </a:ext>
            </a:extLst>
          </p:cNvPr>
          <p:cNvSpPr txBox="1"/>
          <p:nvPr/>
        </p:nvSpPr>
        <p:spPr>
          <a:xfrm>
            <a:off x="7061198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Facetted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/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  <a:effectLst/>
                    <a:ea typeface="Cambria Math" panose="02040503050406030204" pitchFamily="18" charset="0"/>
                  </a:rPr>
                  <a:t>Expression of the critical volume still 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l-GR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  <a:effectLst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effectLst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 the shape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𝑠𝑝h𝑒𝑟𝑒</m:t>
                        </m:r>
                      </m:sub>
                    </m:sSub>
                    <m:r>
                      <a:rPr lang="fr-CH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CH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𝑐𝑢𝑏𝑒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)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blipFill>
                <a:blip r:embed="rId6"/>
                <a:stretch>
                  <a:fillRect b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491D9D12-3BC0-4BC4-982B-3B5F56BF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90" y="4846553"/>
            <a:ext cx="2282608" cy="155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Connecteur droit avec flèche 21">
            <a:extLst>
              <a:ext uri="{FF2B5EF4-FFF2-40B4-BE49-F238E27FC236}">
                <a16:creationId xmlns:a16="http://schemas.microsoft.com/office/drawing/2014/main" id="{25171919-5F6F-486F-8461-96E7DD81D342}"/>
              </a:ext>
            </a:extLst>
          </p:cNvPr>
          <p:cNvCxnSpPr>
            <a:cxnSpLocks/>
          </p:cNvCxnSpPr>
          <p:nvPr/>
        </p:nvCxnSpPr>
        <p:spPr>
          <a:xfrm>
            <a:off x="7937498" y="4052094"/>
            <a:ext cx="0" cy="604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6">
            <a:extLst>
              <a:ext uri="{FF2B5EF4-FFF2-40B4-BE49-F238E27FC236}">
                <a16:creationId xmlns:a16="http://schemas.microsoft.com/office/drawing/2014/main" id="{C2114010-EE1A-4C76-9375-B547B44A4627}"/>
              </a:ext>
            </a:extLst>
          </p:cNvPr>
          <p:cNvSpPr txBox="1"/>
          <p:nvPr/>
        </p:nvSpPr>
        <p:spPr>
          <a:xfrm>
            <a:off x="762000" y="5300510"/>
            <a:ext cx="5880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Anisotropy</a:t>
            </a:r>
            <a:r>
              <a:rPr lang="fr-CH" dirty="0"/>
              <a:t> of the </a:t>
            </a:r>
            <a:r>
              <a:rPr lang="fr-CH" dirty="0" err="1"/>
              <a:t>crystal</a:t>
            </a:r>
            <a:r>
              <a:rPr lang="fr-CH" dirty="0"/>
              <a:t> </a:t>
            </a:r>
            <a:r>
              <a:rPr lang="fr-CH" dirty="0" err="1"/>
              <a:t>properties</a:t>
            </a:r>
            <a:endParaRPr lang="fr-CH" dirty="0"/>
          </a:p>
          <a:p>
            <a:pPr algn="ctr"/>
            <a:r>
              <a:rPr lang="fr-CH" dirty="0" err="1"/>
              <a:t>Growth</a:t>
            </a:r>
            <a:r>
              <a:rPr lang="fr-CH" dirty="0"/>
              <a:t> on high surface </a:t>
            </a:r>
            <a:r>
              <a:rPr lang="fr-CH" dirty="0" err="1"/>
              <a:t>energy</a:t>
            </a:r>
            <a:r>
              <a:rPr lang="fr-CH" dirty="0"/>
              <a:t> </a:t>
            </a:r>
            <a:r>
              <a:rPr lang="fr-CH" dirty="0" err="1"/>
              <a:t>crystal</a:t>
            </a:r>
            <a:r>
              <a:rPr lang="fr-CH" dirty="0"/>
              <a:t> plane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favored</a:t>
            </a:r>
            <a:r>
              <a:rPr lang="fr-CH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86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real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nuclei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18</a:t>
            </a:fld>
            <a:endParaRPr lang="en-US" sz="14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A362250-6986-49AB-A68C-014DF6339E77}"/>
              </a:ext>
            </a:extLst>
          </p:cNvPr>
          <p:cNvSpPr txBox="1"/>
          <p:nvPr/>
        </p:nvSpPr>
        <p:spPr>
          <a:xfrm>
            <a:off x="355601" y="4019490"/>
            <a:ext cx="843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More </a:t>
            </a:r>
            <a:r>
              <a:rPr lang="fr-CH" sz="2000" dirty="0" err="1"/>
              <a:t>convenient</a:t>
            </a:r>
            <a:r>
              <a:rPr lang="fr-CH" sz="2000" dirty="0"/>
              <a:t> to </a:t>
            </a:r>
            <a:r>
              <a:rPr lang="fr-CH" sz="2000" dirty="0" err="1"/>
              <a:t>determine</a:t>
            </a:r>
            <a:r>
              <a:rPr lang="fr-CH" sz="2000" dirty="0"/>
              <a:t> the </a:t>
            </a:r>
            <a:r>
              <a:rPr lang="fr-CH" sz="2000" dirty="0" err="1"/>
              <a:t>critical</a:t>
            </a:r>
            <a:r>
              <a:rPr lang="fr-CH" sz="2000" dirty="0"/>
              <a:t> </a:t>
            </a:r>
            <a:r>
              <a:rPr lang="fr-CH" sz="2000" dirty="0" err="1"/>
              <a:t>number</a:t>
            </a:r>
            <a:r>
              <a:rPr lang="fr-CH" sz="2000" dirty="0"/>
              <a:t> of </a:t>
            </a:r>
            <a:r>
              <a:rPr lang="fr-CH" sz="2000" dirty="0" err="1"/>
              <a:t>atoms</a:t>
            </a:r>
            <a:r>
              <a:rPr lang="fr-CH" sz="2000" dirty="0"/>
              <a:t> </a:t>
            </a:r>
            <a:r>
              <a:rPr lang="fr-CH" sz="2000" dirty="0" err="1"/>
              <a:t>n</a:t>
            </a:r>
            <a:r>
              <a:rPr lang="fr-CH" sz="2000" baseline="-25000" dirty="0" err="1"/>
              <a:t>C</a:t>
            </a:r>
            <a:r>
              <a:rPr lang="fr-CH" sz="2000" dirty="0"/>
              <a:t> </a:t>
            </a:r>
            <a:r>
              <a:rPr lang="fr-CH" sz="2000" dirty="0" err="1"/>
              <a:t>than</a:t>
            </a:r>
            <a:r>
              <a:rPr lang="fr-CH" sz="2000" dirty="0"/>
              <a:t> R</a:t>
            </a:r>
            <a:r>
              <a:rPr lang="fr-CH" sz="2000" baseline="-25000" dirty="0"/>
              <a:t>C</a:t>
            </a:r>
            <a:r>
              <a:rPr lang="fr-CH" sz="2000" dirty="0"/>
              <a:t> </a:t>
            </a:r>
            <a:endParaRPr lang="en-US" sz="2000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0B6B3D7-87B2-4E0F-B968-75D7AFB8DF73}"/>
              </a:ext>
            </a:extLst>
          </p:cNvPr>
          <p:cNvGrpSpPr/>
          <p:nvPr/>
        </p:nvGrpSpPr>
        <p:grpSpPr>
          <a:xfrm>
            <a:off x="609602" y="2590800"/>
            <a:ext cx="7924796" cy="864747"/>
            <a:chOff x="609602" y="1671374"/>
            <a:chExt cx="7924796" cy="864747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C381091-C7D8-46EE-AE8B-BF0F4482A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15926" r="53353" b="59629"/>
            <a:stretch/>
          </p:blipFill>
          <p:spPr>
            <a:xfrm rot="16200000">
              <a:off x="5353939" y="1489260"/>
              <a:ext cx="836423" cy="12573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E853437-6C4F-4594-9DE8-224D07CCF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1112" t="17408" r="41399" b="54443"/>
            <a:stretch/>
          </p:blipFill>
          <p:spPr>
            <a:xfrm rot="16200000">
              <a:off x="991122" y="1394010"/>
              <a:ext cx="684760" cy="14478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5D221ED-1756-4D07-964B-7B3290481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2763" t="50741" r="39167" b="23332"/>
            <a:stretch/>
          </p:blipFill>
          <p:spPr>
            <a:xfrm rot="16200000">
              <a:off x="3231485" y="1435760"/>
              <a:ext cx="737934" cy="1333495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8CE2A7D-F3A9-4887-82D8-B7B32F9C1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52223" r="53070" b="23333"/>
            <a:stretch/>
          </p:blipFill>
          <p:spPr>
            <a:xfrm rot="16200000">
              <a:off x="7474618" y="1473859"/>
              <a:ext cx="862266" cy="1257295"/>
            </a:xfrm>
            <a:prstGeom prst="rect">
              <a:avLst/>
            </a:prstGeom>
          </p:spPr>
        </p:pic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11AE64B5-9060-4D49-BC3D-EA8B965E344B}"/>
              </a:ext>
            </a:extLst>
          </p:cNvPr>
          <p:cNvSpPr txBox="1"/>
          <p:nvPr/>
        </p:nvSpPr>
        <p:spPr>
          <a:xfrm>
            <a:off x="381000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Cylindrical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C06A805-763E-4179-9497-40E9A213D70C}"/>
              </a:ext>
            </a:extLst>
          </p:cNvPr>
          <p:cNvSpPr txBox="1"/>
          <p:nvPr/>
        </p:nvSpPr>
        <p:spPr>
          <a:xfrm>
            <a:off x="2724152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Hemispherical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617F8CF-389C-4C09-87E9-3FCA2C7D81B5}"/>
              </a:ext>
            </a:extLst>
          </p:cNvPr>
          <p:cNvSpPr txBox="1"/>
          <p:nvPr/>
        </p:nvSpPr>
        <p:spPr>
          <a:xfrm>
            <a:off x="4892675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Conical</a:t>
            </a:r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36E40F9-AA71-4A42-9FBC-309B58106D21}"/>
              </a:ext>
            </a:extLst>
          </p:cNvPr>
          <p:cNvSpPr txBox="1"/>
          <p:nvPr/>
        </p:nvSpPr>
        <p:spPr>
          <a:xfrm>
            <a:off x="7061198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Facetted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/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  <a:effectLst/>
                    <a:ea typeface="Cambria Math" panose="02040503050406030204" pitchFamily="18" charset="0"/>
                  </a:rPr>
                  <a:t>Expression of the critical volume still 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l-GR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  <a:effectLst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effectLst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 the shape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𝑠𝑝h𝑒𝑟𝑒</m:t>
                        </m:r>
                      </m:sub>
                    </m:sSub>
                    <m:r>
                      <a:rPr lang="fr-CH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CH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𝑐𝑢𝑏𝑒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)</a:t>
                </a:r>
              </a:p>
            </p:txBody>
          </p:sp>
        </mc:Choice>
        <mc:Fallback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blipFill>
                <a:blip r:embed="rId5"/>
                <a:stretch>
                  <a:fillRect b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8">
                <a:extLst>
                  <a:ext uri="{FF2B5EF4-FFF2-40B4-BE49-F238E27FC236}">
                    <a16:creationId xmlns:a16="http://schemas.microsoft.com/office/drawing/2014/main" id="{06D283DC-4A14-478F-AF0E-2B5F5649F4C8}"/>
                  </a:ext>
                </a:extLst>
              </p:cNvPr>
              <p:cNvSpPr txBox="1"/>
              <p:nvPr/>
            </p:nvSpPr>
            <p:spPr>
              <a:xfrm>
                <a:off x="0" y="4419600"/>
                <a:ext cx="9144000" cy="1647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𝒩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the volume occupied by an atom</a:t>
                </a:r>
              </a:p>
              <a:p>
                <a:pPr algn="ctr"/>
                <a:endParaRPr lang="fr-FR" sz="8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sz="12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𝒩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	and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𝒩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1" name="ZoneTexte 28">
                <a:extLst>
                  <a:ext uri="{FF2B5EF4-FFF2-40B4-BE49-F238E27FC236}">
                    <a16:creationId xmlns:a16="http://schemas.microsoft.com/office/drawing/2014/main" id="{06D283DC-4A14-478F-AF0E-2B5F5649F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19600"/>
                <a:ext cx="9144000" cy="1647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3138108-B7DF-4556-873E-25D28B84F9E7}"/>
              </a:ext>
            </a:extLst>
          </p:cNvPr>
          <p:cNvSpPr/>
          <p:nvPr/>
        </p:nvSpPr>
        <p:spPr>
          <a:xfrm>
            <a:off x="1447800" y="5410200"/>
            <a:ext cx="6248400" cy="69569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60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real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nuclei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19</a:t>
            </a:fld>
            <a:endParaRPr lang="en-US" sz="14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A362250-6986-49AB-A68C-014DF6339E77}"/>
              </a:ext>
            </a:extLst>
          </p:cNvPr>
          <p:cNvSpPr txBox="1"/>
          <p:nvPr/>
        </p:nvSpPr>
        <p:spPr>
          <a:xfrm>
            <a:off x="355601" y="4019490"/>
            <a:ext cx="843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More </a:t>
            </a:r>
            <a:r>
              <a:rPr lang="fr-CH" sz="2000" dirty="0" err="1"/>
              <a:t>convenient</a:t>
            </a:r>
            <a:r>
              <a:rPr lang="fr-CH" sz="2000" dirty="0"/>
              <a:t> to </a:t>
            </a:r>
            <a:r>
              <a:rPr lang="fr-CH" sz="2000" dirty="0" err="1"/>
              <a:t>determine</a:t>
            </a:r>
            <a:r>
              <a:rPr lang="fr-CH" sz="2000" dirty="0"/>
              <a:t> the </a:t>
            </a:r>
            <a:r>
              <a:rPr lang="fr-CH" sz="2000" dirty="0" err="1"/>
              <a:t>critical</a:t>
            </a:r>
            <a:r>
              <a:rPr lang="fr-CH" sz="2000" dirty="0"/>
              <a:t> </a:t>
            </a:r>
            <a:r>
              <a:rPr lang="fr-CH" sz="2000" dirty="0" err="1"/>
              <a:t>number</a:t>
            </a:r>
            <a:r>
              <a:rPr lang="fr-CH" sz="2000" dirty="0"/>
              <a:t> of </a:t>
            </a:r>
            <a:r>
              <a:rPr lang="fr-CH" sz="2000" dirty="0" err="1"/>
              <a:t>atoms</a:t>
            </a:r>
            <a:r>
              <a:rPr lang="fr-CH" sz="2000" dirty="0"/>
              <a:t> </a:t>
            </a:r>
            <a:r>
              <a:rPr lang="fr-CH" sz="2000" dirty="0" err="1"/>
              <a:t>n</a:t>
            </a:r>
            <a:r>
              <a:rPr lang="fr-CH" sz="2000" baseline="-25000" dirty="0" err="1"/>
              <a:t>C</a:t>
            </a:r>
            <a:r>
              <a:rPr lang="fr-CH" sz="2000" dirty="0"/>
              <a:t> </a:t>
            </a:r>
            <a:r>
              <a:rPr lang="fr-CH" sz="2000" dirty="0" err="1"/>
              <a:t>than</a:t>
            </a:r>
            <a:r>
              <a:rPr lang="fr-CH" sz="2000" dirty="0"/>
              <a:t> R</a:t>
            </a:r>
            <a:r>
              <a:rPr lang="fr-CH" sz="2000" baseline="-25000" dirty="0"/>
              <a:t>C</a:t>
            </a:r>
            <a:r>
              <a:rPr lang="fr-CH" sz="2000" dirty="0"/>
              <a:t> </a:t>
            </a:r>
            <a:endParaRPr lang="en-US" sz="2000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0B6B3D7-87B2-4E0F-B968-75D7AFB8DF73}"/>
              </a:ext>
            </a:extLst>
          </p:cNvPr>
          <p:cNvGrpSpPr/>
          <p:nvPr/>
        </p:nvGrpSpPr>
        <p:grpSpPr>
          <a:xfrm>
            <a:off x="609602" y="2590800"/>
            <a:ext cx="7924796" cy="864747"/>
            <a:chOff x="609602" y="1671374"/>
            <a:chExt cx="7924796" cy="864747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C381091-C7D8-46EE-AE8B-BF0F4482A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15926" r="53353" b="59629"/>
            <a:stretch/>
          </p:blipFill>
          <p:spPr>
            <a:xfrm rot="16200000">
              <a:off x="5353939" y="1489260"/>
              <a:ext cx="836423" cy="12573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E853437-6C4F-4594-9DE8-224D07CCF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1112" t="17408" r="41399" b="54443"/>
            <a:stretch/>
          </p:blipFill>
          <p:spPr>
            <a:xfrm rot="16200000">
              <a:off x="991122" y="1394010"/>
              <a:ext cx="684760" cy="14478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5D221ED-1756-4D07-964B-7B3290481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2763" t="50741" r="39167" b="23332"/>
            <a:stretch/>
          </p:blipFill>
          <p:spPr>
            <a:xfrm rot="16200000">
              <a:off x="3231485" y="1435760"/>
              <a:ext cx="737934" cy="1333495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8CE2A7D-F3A9-4887-82D8-B7B32F9C1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52223" r="53070" b="23333"/>
            <a:stretch/>
          </p:blipFill>
          <p:spPr>
            <a:xfrm rot="16200000">
              <a:off x="7474618" y="1473859"/>
              <a:ext cx="862266" cy="1257295"/>
            </a:xfrm>
            <a:prstGeom prst="rect">
              <a:avLst/>
            </a:prstGeom>
          </p:spPr>
        </p:pic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11AE64B5-9060-4D49-BC3D-EA8B965E344B}"/>
              </a:ext>
            </a:extLst>
          </p:cNvPr>
          <p:cNvSpPr txBox="1"/>
          <p:nvPr/>
        </p:nvSpPr>
        <p:spPr>
          <a:xfrm>
            <a:off x="381000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Cylindrical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C06A805-763E-4179-9497-40E9A213D70C}"/>
              </a:ext>
            </a:extLst>
          </p:cNvPr>
          <p:cNvSpPr txBox="1"/>
          <p:nvPr/>
        </p:nvSpPr>
        <p:spPr>
          <a:xfrm>
            <a:off x="2724152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Hemispherical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617F8CF-389C-4C09-87E9-3FCA2C7D81B5}"/>
              </a:ext>
            </a:extLst>
          </p:cNvPr>
          <p:cNvSpPr txBox="1"/>
          <p:nvPr/>
        </p:nvSpPr>
        <p:spPr>
          <a:xfrm>
            <a:off x="4892675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Conical</a:t>
            </a:r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36E40F9-AA71-4A42-9FBC-309B58106D21}"/>
              </a:ext>
            </a:extLst>
          </p:cNvPr>
          <p:cNvSpPr txBox="1"/>
          <p:nvPr/>
        </p:nvSpPr>
        <p:spPr>
          <a:xfrm>
            <a:off x="7061198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Facetted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/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  <a:effectLst/>
                    <a:ea typeface="Cambria Math" panose="02040503050406030204" pitchFamily="18" charset="0"/>
                  </a:rPr>
                  <a:t>Expression of the critical volume still 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l-GR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  <a:effectLst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effectLst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 the shape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𝑠𝑝h𝑒𝑟𝑒</m:t>
                        </m:r>
                      </m:sub>
                    </m:sSub>
                    <m:r>
                      <a:rPr lang="fr-CH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CH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𝑐𝑢𝑏𝑒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)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blipFill>
                <a:blip r:embed="rId5"/>
                <a:stretch>
                  <a:fillRect b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8">
                <a:extLst>
                  <a:ext uri="{FF2B5EF4-FFF2-40B4-BE49-F238E27FC236}">
                    <a16:creationId xmlns:a16="http://schemas.microsoft.com/office/drawing/2014/main" id="{06D283DC-4A14-478F-AF0E-2B5F5649F4C8}"/>
                  </a:ext>
                </a:extLst>
              </p:cNvPr>
              <p:cNvSpPr txBox="1"/>
              <p:nvPr/>
            </p:nvSpPr>
            <p:spPr>
              <a:xfrm>
                <a:off x="0" y="4419600"/>
                <a:ext cx="9144000" cy="1647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𝒩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the volume occupied by an atom</a:t>
                </a:r>
              </a:p>
              <a:p>
                <a:pPr algn="ctr"/>
                <a:endParaRPr lang="fr-FR" sz="8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is related to the overpotential: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r-CH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𝑧𝐹</m:t>
                    </m:r>
                    <m:d>
                      <m:dPr>
                        <m:begChr m:val="|"/>
                        <m:endChr m:val="|"/>
                        <m:ctrlP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fr-F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𝑧𝑞</m:t>
                    </m:r>
                    <m:sSub>
                      <m:sSubPr>
                        <m:ctrlP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pPr algn="ctr"/>
                <a:endParaRPr lang="en-US" sz="12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fr-CH" i="1" smtClean="0">
                                        <a:solidFill>
                                          <a:srgbClr val="0000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solidFill>
                                          <a:srgbClr val="0000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𝒩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solidFill>
                                          <a:srgbClr val="0000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rgbClr val="0000FF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l-GR" i="1" smtClean="0">
                                    <a:solidFill>
                                      <a:srgbClr val="0000FF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	and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𝒩</m:t>
                            </m:r>
                          </m:e>
                          <m:sub>
                            <m:r>
                              <a:rPr lang="fr-CH" i="1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ZoneTexte 28">
                <a:extLst>
                  <a:ext uri="{FF2B5EF4-FFF2-40B4-BE49-F238E27FC236}">
                    <a16:creationId xmlns:a16="http://schemas.microsoft.com/office/drawing/2014/main" id="{06D283DC-4A14-478F-AF0E-2B5F5649F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19600"/>
                <a:ext cx="9144000" cy="1647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3138108-B7DF-4556-873E-25D28B84F9E7}"/>
              </a:ext>
            </a:extLst>
          </p:cNvPr>
          <p:cNvSpPr/>
          <p:nvPr/>
        </p:nvSpPr>
        <p:spPr>
          <a:xfrm>
            <a:off x="1447800" y="5410200"/>
            <a:ext cx="6248400" cy="69569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I) </a:t>
            </a:r>
            <a:r>
              <a:rPr lang="fr-CH" spc="-5" dirty="0" err="1"/>
              <a:t>Solvation</a:t>
            </a:r>
            <a:r>
              <a:rPr lang="fr-CH" spc="-5" dirty="0"/>
              <a:t> of ions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Dissolution of a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metal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salt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in polar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solvents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</a:t>
            </a:fld>
            <a:endParaRPr lang="en-US" sz="1400"/>
          </a:p>
        </p:txBody>
      </p:sp>
      <p:pic>
        <p:nvPicPr>
          <p:cNvPr id="1032" name="Picture 8" descr="Ion Association">
            <a:extLst>
              <a:ext uri="{FF2B5EF4-FFF2-40B4-BE49-F238E27FC236}">
                <a16:creationId xmlns:a16="http://schemas.microsoft.com/office/drawing/2014/main" id="{EEF73523-DA65-497C-821C-FFE61955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436720"/>
            <a:ext cx="4648200" cy="399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DD18EAF-394F-4290-ABFB-2580B17596CC}"/>
                  </a:ext>
                </a:extLst>
              </p:cNvPr>
              <p:cNvSpPr txBox="1"/>
              <p:nvPr/>
            </p:nvSpPr>
            <p:spPr>
              <a:xfrm>
                <a:off x="304800" y="5562600"/>
                <a:ext cx="8534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Solvent </a:t>
                </a:r>
                <a:r>
                  <a:rPr lang="fr-CH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dipoles</a:t>
                </a:r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screen the </a:t>
                </a:r>
                <a:r>
                  <a:rPr lang="fr-CH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electrical</a:t>
                </a:r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charge of the ions</a:t>
                </a:r>
              </a:p>
              <a:p>
                <a:pPr algn="ctr"/>
                <a:r>
                  <a:rPr lang="fr-CH" sz="2400" dirty="0"/>
                  <a:t>Electrical </a:t>
                </a:r>
                <a:r>
                  <a:rPr lang="fr-CH" sz="2400" dirty="0" err="1"/>
                  <a:t>neutrality</a:t>
                </a:r>
                <a:r>
                  <a:rPr lang="fr-CH" sz="2400" dirty="0"/>
                  <a:t> of the </a:t>
                </a:r>
                <a:r>
                  <a:rPr lang="fr-CH" sz="2400" dirty="0" err="1"/>
                  <a:t>electrolyte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is</a:t>
                </a:r>
                <a:r>
                  <a:rPr lang="fr-CH" sz="2400" dirty="0"/>
                  <a:t> </a:t>
                </a:r>
                <a:r>
                  <a:rPr lang="fr-CH" sz="2400" dirty="0" err="1"/>
                  <a:t>preserved</a:t>
                </a:r>
                <a:r>
                  <a:rPr lang="fr-CH" sz="2400" dirty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fr-CH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H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fr-CH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lang="fr-CH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fr-CH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e>
                    </m:nary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sz="2400" dirty="0"/>
                  <a:t> </a:t>
                </a: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DD18EAF-394F-4290-ABFB-2580B1759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562600"/>
                <a:ext cx="8534400" cy="1200329"/>
              </a:xfrm>
              <a:prstGeom prst="rect">
                <a:avLst/>
              </a:prstGeom>
              <a:blipFill>
                <a:blip r:embed="rId5"/>
                <a:stretch>
                  <a:fillRect t="-19898" b="-44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5086087-2257-472F-A289-B0681CBF9A8F}"/>
                  </a:ext>
                </a:extLst>
              </p:cNvPr>
              <p:cNvSpPr txBox="1"/>
              <p:nvPr/>
            </p:nvSpPr>
            <p:spPr>
              <a:xfrm>
                <a:off x="2324100" y="6412468"/>
                <a:ext cx="4495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H" dirty="0"/>
                  <a:t>with q the charge and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CH" dirty="0"/>
                  <a:t> the </a:t>
                </a:r>
                <a:r>
                  <a:rPr lang="fr-CH" dirty="0" err="1"/>
                  <a:t>number</a:t>
                </a:r>
                <a:r>
                  <a:rPr lang="fr-CH" dirty="0"/>
                  <a:t> </a:t>
                </a:r>
                <a:r>
                  <a:rPr lang="fr-CH" dirty="0" err="1"/>
                  <a:t>density</a:t>
                </a:r>
                <a:endParaRPr lang="fr-CH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5086087-2257-472F-A289-B0681CBF9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6412468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3096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Homogeneous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 real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nuclei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20</a:t>
            </a:fld>
            <a:endParaRPr lang="en-US" sz="14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A362250-6986-49AB-A68C-014DF6339E77}"/>
              </a:ext>
            </a:extLst>
          </p:cNvPr>
          <p:cNvSpPr txBox="1"/>
          <p:nvPr/>
        </p:nvSpPr>
        <p:spPr>
          <a:xfrm>
            <a:off x="355601" y="4019490"/>
            <a:ext cx="843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More </a:t>
            </a:r>
            <a:r>
              <a:rPr lang="fr-CH" sz="2000" dirty="0" err="1"/>
              <a:t>convenient</a:t>
            </a:r>
            <a:r>
              <a:rPr lang="fr-CH" sz="2000" dirty="0"/>
              <a:t> to </a:t>
            </a:r>
            <a:r>
              <a:rPr lang="fr-CH" sz="2000" dirty="0" err="1"/>
              <a:t>determine</a:t>
            </a:r>
            <a:r>
              <a:rPr lang="fr-CH" sz="2000" dirty="0"/>
              <a:t> the </a:t>
            </a:r>
            <a:r>
              <a:rPr lang="fr-CH" sz="2000" dirty="0" err="1"/>
              <a:t>critical</a:t>
            </a:r>
            <a:r>
              <a:rPr lang="fr-CH" sz="2000" dirty="0"/>
              <a:t> </a:t>
            </a:r>
            <a:r>
              <a:rPr lang="fr-CH" sz="2000" dirty="0" err="1"/>
              <a:t>number</a:t>
            </a:r>
            <a:r>
              <a:rPr lang="fr-CH" sz="2000" dirty="0"/>
              <a:t> of </a:t>
            </a:r>
            <a:r>
              <a:rPr lang="fr-CH" sz="2000" dirty="0" err="1"/>
              <a:t>atoms</a:t>
            </a:r>
            <a:r>
              <a:rPr lang="fr-CH" sz="2000" dirty="0"/>
              <a:t> </a:t>
            </a:r>
            <a:r>
              <a:rPr lang="fr-CH" sz="2000" dirty="0" err="1"/>
              <a:t>n</a:t>
            </a:r>
            <a:r>
              <a:rPr lang="fr-CH" sz="2000" baseline="-25000" dirty="0" err="1"/>
              <a:t>C</a:t>
            </a:r>
            <a:r>
              <a:rPr lang="fr-CH" sz="2000" dirty="0"/>
              <a:t> </a:t>
            </a:r>
            <a:r>
              <a:rPr lang="fr-CH" sz="2000" dirty="0" err="1"/>
              <a:t>than</a:t>
            </a:r>
            <a:r>
              <a:rPr lang="fr-CH" sz="2000" dirty="0"/>
              <a:t> R</a:t>
            </a:r>
            <a:r>
              <a:rPr lang="fr-CH" sz="2000" baseline="-25000" dirty="0"/>
              <a:t>C</a:t>
            </a:r>
            <a:r>
              <a:rPr lang="fr-CH" sz="2000" dirty="0"/>
              <a:t>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964660A-E41D-405B-82FE-98FC468D83C8}"/>
                  </a:ext>
                </a:extLst>
              </p:cNvPr>
              <p:cNvSpPr txBox="1"/>
              <p:nvPr/>
            </p:nvSpPr>
            <p:spPr>
              <a:xfrm>
                <a:off x="0" y="4419600"/>
                <a:ext cx="9144000" cy="1709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𝒩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the volume occupied by an atom</a:t>
                </a:r>
              </a:p>
              <a:p>
                <a:pPr algn="ctr"/>
                <a:endParaRPr lang="fr-FR" sz="8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is related to the overpotential: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r-CH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𝑧𝐹</m:t>
                    </m:r>
                    <m:d>
                      <m:dPr>
                        <m:begChr m:val="|"/>
                        <m:endChr m:val="|"/>
                        <m:ctrlP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fr-F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𝑧𝑞</m:t>
                    </m:r>
                    <m:sSub>
                      <m:sSubPr>
                        <m:ctrlP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endParaRPr lang="en-US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12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𝑧𝑞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	and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𝑧𝑞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964660A-E41D-405B-82FE-98FC468D8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19600"/>
                <a:ext cx="9144000" cy="17093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B6B15FED-C364-412E-BCAA-CE003B17F670}"/>
              </a:ext>
            </a:extLst>
          </p:cNvPr>
          <p:cNvSpPr txBox="1"/>
          <p:nvPr/>
        </p:nvSpPr>
        <p:spPr>
          <a:xfrm>
            <a:off x="355601" y="6290731"/>
            <a:ext cx="843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overpotential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decreases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size of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!!!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B552E-6387-4ECA-BE63-3D8CF26B5222}"/>
              </a:ext>
            </a:extLst>
          </p:cNvPr>
          <p:cNvSpPr/>
          <p:nvPr/>
        </p:nvSpPr>
        <p:spPr>
          <a:xfrm>
            <a:off x="1447800" y="5410200"/>
            <a:ext cx="6248400" cy="69569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0B6B3D7-87B2-4E0F-B968-75D7AFB8DF73}"/>
              </a:ext>
            </a:extLst>
          </p:cNvPr>
          <p:cNvGrpSpPr/>
          <p:nvPr/>
        </p:nvGrpSpPr>
        <p:grpSpPr>
          <a:xfrm>
            <a:off x="609602" y="2590800"/>
            <a:ext cx="7924796" cy="864747"/>
            <a:chOff x="609602" y="1671374"/>
            <a:chExt cx="7924796" cy="864747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C381091-C7D8-46EE-AE8B-BF0F4482A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15926" r="53353" b="59629"/>
            <a:stretch/>
          </p:blipFill>
          <p:spPr>
            <a:xfrm rot="16200000">
              <a:off x="5353939" y="1489260"/>
              <a:ext cx="836423" cy="12573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E853437-6C4F-4594-9DE8-224D07CCF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1112" t="17408" r="41399" b="54443"/>
            <a:stretch/>
          </p:blipFill>
          <p:spPr>
            <a:xfrm rot="16200000">
              <a:off x="991122" y="1394010"/>
              <a:ext cx="684760" cy="14478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5D221ED-1756-4D07-964B-7B3290481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52763" t="50741" r="39167" b="23332"/>
            <a:stretch/>
          </p:blipFill>
          <p:spPr>
            <a:xfrm rot="16200000">
              <a:off x="3231485" y="1435760"/>
              <a:ext cx="737934" cy="1333495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8CE2A7D-F3A9-4887-82D8-B7B32F9C1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37500" t="52223" r="53070" b="23333"/>
            <a:stretch/>
          </p:blipFill>
          <p:spPr>
            <a:xfrm rot="16200000">
              <a:off x="7474618" y="1473859"/>
              <a:ext cx="862266" cy="1257295"/>
            </a:xfrm>
            <a:prstGeom prst="rect">
              <a:avLst/>
            </a:prstGeom>
          </p:spPr>
        </p:pic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11AE64B5-9060-4D49-BC3D-EA8B965E344B}"/>
              </a:ext>
            </a:extLst>
          </p:cNvPr>
          <p:cNvSpPr txBox="1"/>
          <p:nvPr/>
        </p:nvSpPr>
        <p:spPr>
          <a:xfrm>
            <a:off x="381000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Cylindrical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C06A805-763E-4179-9497-40E9A213D70C}"/>
              </a:ext>
            </a:extLst>
          </p:cNvPr>
          <p:cNvSpPr txBox="1"/>
          <p:nvPr/>
        </p:nvSpPr>
        <p:spPr>
          <a:xfrm>
            <a:off x="2724152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Hemispherical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617F8CF-389C-4C09-87E9-3FCA2C7D81B5}"/>
              </a:ext>
            </a:extLst>
          </p:cNvPr>
          <p:cNvSpPr txBox="1"/>
          <p:nvPr/>
        </p:nvSpPr>
        <p:spPr>
          <a:xfrm>
            <a:off x="4892675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Conical</a:t>
            </a:r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36E40F9-AA71-4A42-9FBC-309B58106D21}"/>
              </a:ext>
            </a:extLst>
          </p:cNvPr>
          <p:cNvSpPr txBox="1"/>
          <p:nvPr/>
        </p:nvSpPr>
        <p:spPr>
          <a:xfrm>
            <a:off x="7061198" y="3586426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Facetted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/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  <a:effectLst/>
                    <a:ea typeface="Cambria Math" panose="02040503050406030204" pitchFamily="18" charset="0"/>
                  </a:rPr>
                  <a:t>Expression of the critical volume still 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fr-CH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fr-CH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b="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l-GR" b="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  <a:effectLst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effectLst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 the shape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𝑠𝑝h𝑒𝑟𝑒</m:t>
                        </m:r>
                      </m:sub>
                    </m:sSub>
                    <m:r>
                      <a:rPr lang="fr-CH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CH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𝑐𝑢𝑏𝑒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)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CF12ADF-5FCB-45CA-A2BE-BFDA6350E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1371600"/>
                <a:ext cx="8534396" cy="1053045"/>
              </a:xfrm>
              <a:prstGeom prst="rect">
                <a:avLst/>
              </a:prstGeom>
              <a:blipFill>
                <a:blip r:embed="rId6"/>
                <a:stretch>
                  <a:fillRect b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31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Heterogeneous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3D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21</a:t>
            </a:fld>
            <a:endParaRPr lang="en-US" sz="14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EF81A4-F694-40C9-A269-699F6ACF2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53334" r="26667" b="14445"/>
          <a:stretch/>
        </p:blipFill>
        <p:spPr>
          <a:xfrm>
            <a:off x="5341769" y="1447800"/>
            <a:ext cx="3573631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246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/>
                  <a:t>Nucleation </a:t>
                </a:r>
                <a:r>
                  <a:rPr lang="fr-CH" sz="2000" dirty="0" err="1"/>
                  <a:t>occurs</a:t>
                </a:r>
                <a:r>
                  <a:rPr lang="fr-CH" sz="2000" dirty="0"/>
                  <a:t> on a </a:t>
                </a:r>
                <a:r>
                  <a:rPr lang="fr-CH" sz="2000" dirty="0" err="1"/>
                  <a:t>foreign</a:t>
                </a:r>
                <a:r>
                  <a:rPr lang="fr-CH" sz="2000" dirty="0"/>
                  <a:t> </a:t>
                </a:r>
                <a:r>
                  <a:rPr lang="fr-CH" sz="2000" dirty="0" err="1"/>
                  <a:t>substrate</a:t>
                </a:r>
                <a:r>
                  <a:rPr lang="fr-CH" sz="2000" dirty="0"/>
                  <a:t>:</a:t>
                </a: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h𝑒𝑡</m:t>
                          </m:r>
                        </m:sup>
                      </m:sSubSup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h𝑜𝑚</m:t>
                          </m:r>
                        </m:sup>
                      </m:sSubSup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fr-CH" dirty="0">
                  <a:ea typeface="Cambria Math" panose="02040503050406030204" pitchFamily="18" charset="0"/>
                </a:endParaRPr>
              </a:p>
              <a:p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𝑉𝑜𝑙𝑢𝑚𝑒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𝑠h𝑒𝑙𝑙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𝑉𝑜𝑙𝑢𝑚𝑒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𝑠𝑝h𝑒𝑟𝑒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func>
                            <m:func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H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type m:val="li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CH" dirty="0">
                  <a:ea typeface="Cambria Math" panose="02040503050406030204" pitchFamily="18" charset="0"/>
                </a:endParaRPr>
              </a:p>
              <a:p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2465547"/>
              </a:xfrm>
              <a:prstGeom prst="rect">
                <a:avLst/>
              </a:prstGeom>
              <a:blipFill>
                <a:blip r:embed="rId4"/>
                <a:stretch>
                  <a:fillRect l="-723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328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Heterogeneous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3D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22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964660A-E41D-405B-82FE-98FC468D83C8}"/>
                  </a:ext>
                </a:extLst>
              </p:cNvPr>
              <p:cNvSpPr txBox="1"/>
              <p:nvPr/>
            </p:nvSpPr>
            <p:spPr>
              <a:xfrm>
                <a:off x="0" y="5212690"/>
                <a:ext cx="9144000" cy="834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𝑧𝑞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and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𝑧𝑞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964660A-E41D-405B-82FE-98FC468D8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12690"/>
                <a:ext cx="9144000" cy="8349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51EF81A4-F694-40C9-A269-699F6ACF2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00" t="53334" r="26667" b="14445"/>
          <a:stretch/>
        </p:blipFill>
        <p:spPr>
          <a:xfrm>
            <a:off x="5341769" y="1447800"/>
            <a:ext cx="3573631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4018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/>
                  <a:t>Nucleation </a:t>
                </a:r>
                <a:r>
                  <a:rPr lang="fr-CH" sz="2000" dirty="0" err="1"/>
                  <a:t>occurs</a:t>
                </a:r>
                <a:r>
                  <a:rPr lang="fr-CH" sz="2000" dirty="0"/>
                  <a:t> on a </a:t>
                </a:r>
                <a:r>
                  <a:rPr lang="fr-CH" sz="2000" dirty="0" err="1"/>
                  <a:t>foreign</a:t>
                </a:r>
                <a:r>
                  <a:rPr lang="fr-CH" sz="2000" dirty="0"/>
                  <a:t> </a:t>
                </a:r>
                <a:r>
                  <a:rPr lang="fr-CH" sz="2000" dirty="0" err="1"/>
                  <a:t>substrate</a:t>
                </a:r>
                <a:r>
                  <a:rPr lang="fr-CH" sz="2000" dirty="0"/>
                  <a:t>:</a:t>
                </a: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h𝑒𝑡</m:t>
                          </m:r>
                        </m:sup>
                      </m:sSubSup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h𝑜𝑚</m:t>
                          </m:r>
                        </m:sup>
                      </m:sSubSup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fr-CH" dirty="0">
                  <a:ea typeface="Cambria Math" panose="02040503050406030204" pitchFamily="18" charset="0"/>
                </a:endParaRPr>
              </a:p>
              <a:p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𝑉𝑜𝑙𝑢𝑚𝑒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𝑠h𝑒𝑙𝑙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𝑉𝑜𝑙𝑢𝑚𝑒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𝑠𝑝h𝑒𝑟𝑒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func>
                            <m:func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H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type m:val="li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CH" dirty="0">
                  <a:ea typeface="Cambria Math" panose="02040503050406030204" pitchFamily="18" charset="0"/>
                </a:endParaRPr>
              </a:p>
              <a:p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2000" dirty="0"/>
                  <a:t>The contact angle </a:t>
                </a:r>
                <a:r>
                  <a:rPr lang="fr-FR" sz="2000" dirty="0" err="1"/>
                  <a:t>is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related</a:t>
                </a:r>
                <a:r>
                  <a:rPr lang="fr-FR" sz="2000" dirty="0"/>
                  <a:t> to the surface </a:t>
                </a:r>
                <a:r>
                  <a:rPr lang="fr-FR" sz="2000" dirty="0" err="1"/>
                  <a:t>energies</a:t>
                </a:r>
                <a:r>
                  <a:rPr lang="fr-FR" sz="2000" dirty="0"/>
                  <a:t> via the Young </a:t>
                </a:r>
                <a:r>
                  <a:rPr lang="fr-FR" sz="2000" dirty="0" err="1"/>
                  <a:t>equation</a:t>
                </a:r>
                <a:r>
                  <a:rPr lang="en-US" sz="2000" dirty="0"/>
                  <a:t>: </a:t>
                </a:r>
              </a:p>
              <a:p>
                <a:endParaRPr lang="fr-CH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CH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𝐴𝑑</m:t>
                              </m:r>
                            </m:sub>
                          </m:sSub>
                        </m:num>
                        <m:den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CH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4018985"/>
              </a:xfrm>
              <a:prstGeom prst="rect">
                <a:avLst/>
              </a:prstGeom>
              <a:blipFill>
                <a:blip r:embed="rId5"/>
                <a:stretch>
                  <a:fillRect l="-723" t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CE9B4B3-2D98-4EEF-841A-5E1F26FAF140}"/>
              </a:ext>
            </a:extLst>
          </p:cNvPr>
          <p:cNvCxnSpPr>
            <a:cxnSpLocks/>
          </p:cNvCxnSpPr>
          <p:nvPr/>
        </p:nvCxnSpPr>
        <p:spPr>
          <a:xfrm flipH="1">
            <a:off x="4538133" y="4484132"/>
            <a:ext cx="118534" cy="177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67419A-467C-4222-8533-042DA2ECBE2E}"/>
              </a:ext>
            </a:extLst>
          </p:cNvPr>
          <p:cNvSpPr txBox="1"/>
          <p:nvPr/>
        </p:nvSpPr>
        <p:spPr>
          <a:xfrm>
            <a:off x="2988734" y="4114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Surface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F86DD-E163-49EB-A97B-C94206D9F71D}"/>
              </a:ext>
            </a:extLst>
          </p:cNvPr>
          <p:cNvSpPr txBox="1"/>
          <p:nvPr/>
        </p:nvSpPr>
        <p:spPr>
          <a:xfrm>
            <a:off x="4500033" y="4114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Adhesion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181515-AFD1-4102-A7EF-C7DD1677D652}"/>
              </a:ext>
            </a:extLst>
          </p:cNvPr>
          <p:cNvCxnSpPr>
            <a:cxnSpLocks/>
          </p:cNvCxnSpPr>
          <p:nvPr/>
        </p:nvCxnSpPr>
        <p:spPr>
          <a:xfrm>
            <a:off x="3810000" y="4484132"/>
            <a:ext cx="118534" cy="177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7E38017-4C36-474C-B17D-694635221275}"/>
              </a:ext>
            </a:extLst>
          </p:cNvPr>
          <p:cNvSpPr/>
          <p:nvPr/>
        </p:nvSpPr>
        <p:spPr>
          <a:xfrm>
            <a:off x="1447800" y="5410200"/>
            <a:ext cx="6248400" cy="69569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9D65C813-4B44-4D1F-BF40-1D1B84F4E51E}"/>
              </a:ext>
            </a:extLst>
          </p:cNvPr>
          <p:cNvSpPr txBox="1"/>
          <p:nvPr/>
        </p:nvSpPr>
        <p:spPr>
          <a:xfrm>
            <a:off x="355601" y="6290731"/>
            <a:ext cx="843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Stronger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adhesion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decreases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size of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!!!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7519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4)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Heterogeneous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2D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23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352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/>
                  <a:t>Nucleation </a:t>
                </a:r>
                <a:r>
                  <a:rPr lang="fr-CH" sz="2000" dirty="0" err="1"/>
                  <a:t>occurs</a:t>
                </a:r>
                <a:r>
                  <a:rPr lang="fr-CH" sz="2000" dirty="0"/>
                  <a:t> on a </a:t>
                </a:r>
                <a:r>
                  <a:rPr lang="fr-CH" sz="2000" dirty="0" err="1"/>
                  <a:t>foreign</a:t>
                </a:r>
                <a:r>
                  <a:rPr lang="fr-CH" sz="2000" dirty="0"/>
                  <a:t> </a:t>
                </a:r>
                <a:r>
                  <a:rPr lang="fr-CH" sz="2000" dirty="0" err="1"/>
                  <a:t>substrate</a:t>
                </a:r>
                <a:r>
                  <a:rPr lang="fr-CH" sz="2000" dirty="0"/>
                  <a:t> (</a:t>
                </a:r>
                <a:r>
                  <a:rPr lang="fr-CH" sz="2000" dirty="0" err="1"/>
                  <a:t>only</a:t>
                </a:r>
                <a:r>
                  <a:rPr lang="fr-CH" sz="2000" dirty="0"/>
                  <a:t> a few </a:t>
                </a:r>
                <a:r>
                  <a:rPr lang="fr-CH" sz="2000" dirty="0" err="1"/>
                  <a:t>atoms</a:t>
                </a:r>
                <a:r>
                  <a:rPr lang="fr-CH" sz="2000" dirty="0"/>
                  <a:t> </a:t>
                </a:r>
                <a:r>
                  <a:rPr lang="fr-CH" sz="2000" dirty="0" err="1"/>
                  <a:t>thick</a:t>
                </a:r>
                <a:r>
                  <a:rPr lang="fr-CH" sz="2000" dirty="0"/>
                  <a:t>):</a:t>
                </a:r>
              </a:p>
              <a:p>
                <a:pPr algn="ctr"/>
                <a:endParaRPr lang="fr-CH" sz="2000" dirty="0"/>
              </a:p>
              <a:p>
                <a:endParaRPr lang="en-US" sz="2000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          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</m:t>
                          </m:r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{"/>
                          <m:endChr m:val="}"/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f>
                            <m:f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𝑧𝐹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3522311"/>
              </a:xfrm>
              <a:prstGeom prst="rect">
                <a:avLst/>
              </a:prstGeom>
              <a:blipFill>
                <a:blip r:embed="rId3"/>
                <a:stretch>
                  <a:fillRect l="-723" t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ylindre 1">
            <a:extLst>
              <a:ext uri="{FF2B5EF4-FFF2-40B4-BE49-F238E27FC236}">
                <a16:creationId xmlns:a16="http://schemas.microsoft.com/office/drawing/2014/main" id="{74AECB82-D124-49C1-9C6F-930223A86350}"/>
              </a:ext>
            </a:extLst>
          </p:cNvPr>
          <p:cNvSpPr/>
          <p:nvPr/>
        </p:nvSpPr>
        <p:spPr>
          <a:xfrm>
            <a:off x="6131528" y="2514601"/>
            <a:ext cx="2250471" cy="685799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EE2D247-75AD-4D62-B66B-1AFD13159086}"/>
              </a:ext>
            </a:extLst>
          </p:cNvPr>
          <p:cNvCxnSpPr>
            <a:cxnSpLocks/>
          </p:cNvCxnSpPr>
          <p:nvPr/>
        </p:nvCxnSpPr>
        <p:spPr>
          <a:xfrm>
            <a:off x="7239000" y="2667001"/>
            <a:ext cx="1143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F3747B6-C5C0-43B1-97A1-7A4BDC9AD4A1}"/>
              </a:ext>
            </a:extLst>
          </p:cNvPr>
          <p:cNvSpPr txBox="1"/>
          <p:nvPr/>
        </p:nvSpPr>
        <p:spPr>
          <a:xfrm>
            <a:off x="7696200" y="213360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</a:t>
            </a:r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C6379C-4A43-41F3-8C47-35DE74655F9E}"/>
              </a:ext>
            </a:extLst>
          </p:cNvPr>
          <p:cNvSpPr txBox="1"/>
          <p:nvPr/>
        </p:nvSpPr>
        <p:spPr>
          <a:xfrm>
            <a:off x="8445499" y="267283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42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4)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Heterogeneous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2D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24</a:t>
            </a:fld>
            <a:endParaRPr lang="en-US" sz="1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B552E-6387-4ECA-BE63-3D8CF26B5222}"/>
              </a:ext>
            </a:extLst>
          </p:cNvPr>
          <p:cNvSpPr/>
          <p:nvPr/>
        </p:nvSpPr>
        <p:spPr>
          <a:xfrm>
            <a:off x="228600" y="4419600"/>
            <a:ext cx="5334000" cy="69569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3758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/>
                  <a:t>Nucleation </a:t>
                </a:r>
                <a:r>
                  <a:rPr lang="fr-CH" sz="2000" dirty="0" err="1"/>
                  <a:t>occurs</a:t>
                </a:r>
                <a:r>
                  <a:rPr lang="fr-CH" sz="2000" dirty="0"/>
                  <a:t> on a </a:t>
                </a:r>
                <a:r>
                  <a:rPr lang="fr-CH" sz="2000" dirty="0" err="1"/>
                  <a:t>foreign</a:t>
                </a:r>
                <a:r>
                  <a:rPr lang="fr-CH" sz="2000" dirty="0"/>
                  <a:t> </a:t>
                </a:r>
                <a:r>
                  <a:rPr lang="fr-CH" sz="2000" dirty="0" err="1"/>
                  <a:t>substrate</a:t>
                </a:r>
                <a:r>
                  <a:rPr lang="fr-CH" sz="2000" dirty="0"/>
                  <a:t> (</a:t>
                </a:r>
                <a:r>
                  <a:rPr lang="fr-CH" sz="2000" dirty="0" err="1"/>
                  <a:t>only</a:t>
                </a:r>
                <a:r>
                  <a:rPr lang="fr-CH" sz="2000" dirty="0"/>
                  <a:t> a few </a:t>
                </a:r>
                <a:r>
                  <a:rPr lang="fr-CH" sz="2000" dirty="0" err="1"/>
                  <a:t>atoms</a:t>
                </a:r>
                <a:r>
                  <a:rPr lang="fr-CH" sz="2000" dirty="0"/>
                  <a:t> </a:t>
                </a:r>
                <a:r>
                  <a:rPr lang="fr-CH" sz="2000" dirty="0" err="1"/>
                  <a:t>thick</a:t>
                </a:r>
                <a:r>
                  <a:rPr lang="fr-CH" sz="2000" dirty="0"/>
                  <a:t>):</a:t>
                </a:r>
              </a:p>
              <a:p>
                <a:pPr algn="ctr"/>
                <a:endParaRPr lang="fr-CH" sz="2000" dirty="0"/>
              </a:p>
              <a:p>
                <a:endParaRPr lang="en-US" sz="2000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          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</m:t>
                          </m:r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{"/>
                          <m:endChr m:val="}"/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f>
                            <m:f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𝑧𝐹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</m:oMath>
                </a14:m>
                <a:r>
                  <a:rPr lang="en-US" sz="2000" dirty="0"/>
                  <a:t> 	and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𝑧𝑞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</m:oMath>
                </a14:m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3758786"/>
              </a:xfrm>
              <a:prstGeom prst="rect">
                <a:avLst/>
              </a:prstGeom>
              <a:blipFill>
                <a:blip r:embed="rId3"/>
                <a:stretch>
                  <a:fillRect l="-723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ylindre 1">
            <a:extLst>
              <a:ext uri="{FF2B5EF4-FFF2-40B4-BE49-F238E27FC236}">
                <a16:creationId xmlns:a16="http://schemas.microsoft.com/office/drawing/2014/main" id="{74AECB82-D124-49C1-9C6F-930223A86350}"/>
              </a:ext>
            </a:extLst>
          </p:cNvPr>
          <p:cNvSpPr/>
          <p:nvPr/>
        </p:nvSpPr>
        <p:spPr>
          <a:xfrm>
            <a:off x="6131528" y="2514601"/>
            <a:ext cx="2250471" cy="685799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EE2D247-75AD-4D62-B66B-1AFD13159086}"/>
              </a:ext>
            </a:extLst>
          </p:cNvPr>
          <p:cNvCxnSpPr>
            <a:cxnSpLocks/>
          </p:cNvCxnSpPr>
          <p:nvPr/>
        </p:nvCxnSpPr>
        <p:spPr>
          <a:xfrm>
            <a:off x="7239000" y="2667001"/>
            <a:ext cx="1143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F3747B6-C5C0-43B1-97A1-7A4BDC9AD4A1}"/>
              </a:ext>
            </a:extLst>
          </p:cNvPr>
          <p:cNvSpPr txBox="1"/>
          <p:nvPr/>
        </p:nvSpPr>
        <p:spPr>
          <a:xfrm>
            <a:off x="7696200" y="213360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</a:t>
            </a:r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C6379C-4A43-41F3-8C47-35DE74655F9E}"/>
              </a:ext>
            </a:extLst>
          </p:cNvPr>
          <p:cNvSpPr txBox="1"/>
          <p:nvPr/>
        </p:nvSpPr>
        <p:spPr>
          <a:xfrm>
            <a:off x="8445499" y="267283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</a:t>
            </a:r>
            <a:endParaRPr lang="en-US" dirty="0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60C1FED-BC8D-4534-AA9D-302FFEFE560A}"/>
              </a:ext>
            </a:extLst>
          </p:cNvPr>
          <p:cNvSpPr txBox="1"/>
          <p:nvPr/>
        </p:nvSpPr>
        <p:spPr>
          <a:xfrm>
            <a:off x="355601" y="6019800"/>
            <a:ext cx="8432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size of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decreases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overpotential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stronger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adhesion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!!!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247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E26F699-E8BB-4249-8BE9-BC743E067350}"/>
              </a:ext>
            </a:extLst>
          </p:cNvPr>
          <p:cNvSpPr/>
          <p:nvPr/>
        </p:nvSpPr>
        <p:spPr>
          <a:xfrm>
            <a:off x="266701" y="1558605"/>
            <a:ext cx="8610599" cy="2479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5)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mechanism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25</a:t>
            </a:fld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400" u="sng" dirty="0"/>
                  <a:t>Weak </a:t>
                </a:r>
                <a:r>
                  <a:rPr lang="fr-CH" sz="2400" u="sng" dirty="0" err="1"/>
                  <a:t>adhesion</a:t>
                </a:r>
                <a:r>
                  <a:rPr lang="fr-CH" sz="2400" u="sng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fr-CH" sz="24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fr-CH" sz="2400" dirty="0"/>
              </a:p>
              <a:p>
                <a:endParaRPr lang="fr-CH" sz="2000" dirty="0"/>
              </a:p>
              <a:p>
                <a:endParaRPr lang="fr-CH" sz="2400" dirty="0"/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1138773"/>
              </a:xfrm>
              <a:prstGeom prst="rect">
                <a:avLst/>
              </a:prstGeom>
              <a:blipFill>
                <a:blip r:embed="rId3"/>
                <a:stretch>
                  <a:fillRect t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D9C36E0-61BD-00DE-38A4-6937F1266362}"/>
                  </a:ext>
                </a:extLst>
              </p:cNvPr>
              <p:cNvSpPr txBox="1"/>
              <p:nvPr/>
            </p:nvSpPr>
            <p:spPr>
              <a:xfrm>
                <a:off x="1524000" y="2353002"/>
                <a:ext cx="6096000" cy="1509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  <m:sup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fr-CH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fr-CH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𝑧𝑞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/>
                        <m:t>	</m:t>
                      </m:r>
                      <m:f>
                        <m:f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𝑧𝑞</m:t>
                                  </m:r>
                                  <m: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</m:e>
                            <m:sup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↦2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𝑎𝑧𝐹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D9C36E0-61BD-00DE-38A4-6937F1266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353002"/>
                <a:ext cx="6096000" cy="15099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4F4F95-15D2-46AA-9737-0C41AEFC6BAD}"/>
                  </a:ext>
                </a:extLst>
              </p:cNvPr>
              <p:cNvSpPr txBox="1"/>
              <p:nvPr/>
            </p:nvSpPr>
            <p:spPr>
              <a:xfrm>
                <a:off x="6477000" y="1658910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𝐴𝑑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4F4F95-15D2-46AA-9737-0C41AEFC6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658910"/>
                <a:ext cx="1295400" cy="400110"/>
              </a:xfrm>
              <a:prstGeom prst="rect">
                <a:avLst/>
              </a:prstGeom>
              <a:blipFill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16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E26F699-E8BB-4249-8BE9-BC743E067350}"/>
              </a:ext>
            </a:extLst>
          </p:cNvPr>
          <p:cNvSpPr/>
          <p:nvPr/>
        </p:nvSpPr>
        <p:spPr>
          <a:xfrm>
            <a:off x="266701" y="1558605"/>
            <a:ext cx="8610599" cy="2479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5)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mechanism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26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2553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400" u="sng" dirty="0"/>
                  <a:t>Weak </a:t>
                </a:r>
                <a:r>
                  <a:rPr lang="fr-CH" sz="2400" u="sng" dirty="0" err="1"/>
                  <a:t>adhesion</a:t>
                </a:r>
                <a:r>
                  <a:rPr lang="fr-CH" sz="2400" u="sng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fr-CH" sz="24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fr-CH" sz="2400" u="sng" dirty="0"/>
              </a:p>
              <a:p>
                <a:endParaRPr lang="fr-CH" sz="2000" dirty="0"/>
              </a:p>
              <a:p>
                <a:r>
                  <a:rPr lang="fr-CH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 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r>
                  <a:rPr lang="fr-CH" sz="2000" dirty="0"/>
                  <a:t>	  </a:t>
                </a:r>
                <a14:m>
                  <m:oMath xmlns:m="http://schemas.openxmlformats.org/officeDocument/2006/math">
                    <m:r>
                      <a:rPr lang="fr-CH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</m:oMath>
                </a14:m>
                <a:r>
                  <a:rPr lang="fr-CH" sz="2000" dirty="0"/>
                  <a:t> 3D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process</a:t>
                </a:r>
              </a:p>
              <a:p>
                <a:endParaRPr lang="fr-CH" sz="2400" dirty="0"/>
              </a:p>
              <a:p>
                <a:endParaRPr lang="fr-CH" sz="1000" dirty="0"/>
              </a:p>
              <a:p>
                <a:r>
                  <a:rPr lang="fr-CH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 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r>
                  <a:rPr lang="fr-CH" sz="2000" dirty="0"/>
                  <a:t>	  </a:t>
                </a:r>
                <a14:m>
                  <m:oMath xmlns:m="http://schemas.openxmlformats.org/officeDocument/2006/math">
                    <m:r>
                      <a:rPr lang="fr-CH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</m:oMath>
                </a14:m>
                <a:r>
                  <a:rPr lang="fr-CH" sz="2000" dirty="0"/>
                  <a:t> 2D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process</a:t>
                </a:r>
              </a:p>
              <a:p>
                <a:endParaRPr lang="fr-CH" sz="24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2553520"/>
              </a:xfrm>
              <a:prstGeom prst="rect">
                <a:avLst/>
              </a:prstGeom>
              <a:blipFill>
                <a:blip r:embed="rId3"/>
                <a:stretch>
                  <a:fillRect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3F87711C-63C0-4DF0-9546-9EFF2EB9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61" y="3072450"/>
            <a:ext cx="1716139" cy="7130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BA516F-F1C2-4E1F-B501-71705DF16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00" t="53334" r="26667" b="28408"/>
          <a:stretch/>
        </p:blipFill>
        <p:spPr>
          <a:xfrm>
            <a:off x="6553200" y="2153080"/>
            <a:ext cx="1981200" cy="718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7A7406-EBD1-4DFD-A5AB-E2877F486823}"/>
                  </a:ext>
                </a:extLst>
              </p:cNvPr>
              <p:cNvSpPr txBox="1"/>
              <p:nvPr/>
            </p:nvSpPr>
            <p:spPr>
              <a:xfrm>
                <a:off x="6477000" y="1658910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𝐴𝑑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7A7406-EBD1-4DFD-A5AB-E2877F486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658910"/>
                <a:ext cx="1295400" cy="400110"/>
              </a:xfrm>
              <a:prstGeom prst="rect">
                <a:avLst/>
              </a:prstGeom>
              <a:blipFill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86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3C0D8E9-7748-4E1E-8070-3B124E9F60B3}"/>
              </a:ext>
            </a:extLst>
          </p:cNvPr>
          <p:cNvSpPr/>
          <p:nvPr/>
        </p:nvSpPr>
        <p:spPr>
          <a:xfrm>
            <a:off x="266701" y="4038600"/>
            <a:ext cx="8610599" cy="27314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E26F699-E8BB-4249-8BE9-BC743E067350}"/>
              </a:ext>
            </a:extLst>
          </p:cNvPr>
          <p:cNvSpPr/>
          <p:nvPr/>
        </p:nvSpPr>
        <p:spPr>
          <a:xfrm>
            <a:off x="266701" y="1558605"/>
            <a:ext cx="8610599" cy="2479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5)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mechanism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27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4876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400" u="sng" dirty="0"/>
                  <a:t>Weak </a:t>
                </a:r>
                <a:r>
                  <a:rPr lang="fr-CH" sz="2400" u="sng" dirty="0" err="1"/>
                  <a:t>adhesion</a:t>
                </a:r>
                <a:r>
                  <a:rPr lang="fr-CH" sz="2400" u="sng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fr-CH" sz="24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fr-CH" sz="2400" u="sng" dirty="0"/>
              </a:p>
              <a:p>
                <a:endParaRPr lang="fr-CH" sz="2000" dirty="0"/>
              </a:p>
              <a:p>
                <a:r>
                  <a:rPr lang="fr-CH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 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r>
                  <a:rPr lang="fr-CH" sz="2000" dirty="0"/>
                  <a:t>	  </a:t>
                </a:r>
                <a14:m>
                  <m:oMath xmlns:m="http://schemas.openxmlformats.org/officeDocument/2006/math">
                    <m:r>
                      <a:rPr lang="fr-CH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</m:oMath>
                </a14:m>
                <a:r>
                  <a:rPr lang="fr-CH" sz="2000" dirty="0"/>
                  <a:t> 3D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process</a:t>
                </a:r>
              </a:p>
              <a:p>
                <a:endParaRPr lang="fr-CH" sz="2400" dirty="0"/>
              </a:p>
              <a:p>
                <a:endParaRPr lang="fr-CH" sz="1000" dirty="0"/>
              </a:p>
              <a:p>
                <a:r>
                  <a:rPr lang="fr-CH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 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r>
                  <a:rPr lang="fr-CH" sz="2000" dirty="0"/>
                  <a:t>	  </a:t>
                </a:r>
                <a14:m>
                  <m:oMath xmlns:m="http://schemas.openxmlformats.org/officeDocument/2006/math">
                    <m:r>
                      <a:rPr lang="fr-CH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</m:oMath>
                </a14:m>
                <a:r>
                  <a:rPr lang="fr-CH" sz="2000" dirty="0"/>
                  <a:t> 2D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process</a:t>
                </a:r>
              </a:p>
              <a:p>
                <a:endParaRPr lang="fr-CH" sz="2400" dirty="0"/>
              </a:p>
              <a:p>
                <a:pPr algn="ctr"/>
                <a:r>
                  <a:rPr lang="fr-CH" sz="2400" u="sng" dirty="0"/>
                  <a:t>Strong </a:t>
                </a:r>
                <a:r>
                  <a:rPr lang="fr-CH" sz="2400" u="sng" dirty="0" err="1"/>
                  <a:t>adhesion</a:t>
                </a:r>
                <a:r>
                  <a:rPr lang="fr-CH" sz="2400" u="sng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fr-CH" sz="24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fr-CH" sz="2400" u="sng" dirty="0"/>
              </a:p>
              <a:p>
                <a:r>
                  <a:rPr lang="fr-CH" sz="1800" dirty="0"/>
                  <a:t>	</a:t>
                </a:r>
              </a:p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𝑎𝑧𝐹</m:t>
                        </m:r>
                      </m:den>
                    </m:f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	</a:t>
                </a:r>
                <a:r>
                  <a:rPr lang="fr-CH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</m:oMath>
                </a14:m>
                <a:r>
                  <a:rPr lang="fr-CH" sz="2000" dirty="0"/>
                  <a:t> 2D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can </a:t>
                </a:r>
                <a:r>
                  <a:rPr lang="fr-CH" sz="2000" dirty="0" err="1"/>
                  <a:t>occur</a:t>
                </a:r>
                <a:r>
                  <a:rPr lang="fr-CH" sz="2000" dirty="0"/>
                  <a:t> </a:t>
                </a:r>
                <a:r>
                  <a:rPr lang="fr-CH" sz="2000" dirty="0" err="1"/>
                  <a:t>above</a:t>
                </a:r>
                <a:r>
                  <a:rPr lang="fr-CH" sz="2000" dirty="0"/>
                  <a:t> </a:t>
                </a:r>
                <a:r>
                  <a:rPr lang="fr-CH" sz="2000" dirty="0" err="1"/>
                  <a:t>E</a:t>
                </a:r>
                <a:r>
                  <a:rPr lang="fr-CH" sz="2000" baseline="-25000" dirty="0" err="1"/>
                  <a:t>eq</a:t>
                </a:r>
                <a:r>
                  <a:rPr lang="fr-CH" sz="2000" dirty="0"/>
                  <a:t> </a:t>
                </a:r>
              </a:p>
              <a:p>
                <a:endParaRPr lang="fr-CH" sz="2000" dirty="0"/>
              </a:p>
              <a:p>
                <a:endParaRPr lang="fr-CH" sz="2000" dirty="0"/>
              </a:p>
              <a:p>
                <a:r>
                  <a:rPr lang="fr-CH" sz="2000" dirty="0"/>
                  <a:t>Limited to 1 or 2 </a:t>
                </a:r>
                <a:r>
                  <a:rPr lang="fr-CH" sz="2000" dirty="0" err="1"/>
                  <a:t>monolayers</a:t>
                </a:r>
                <a:endParaRPr lang="fr-CH" sz="2000" dirty="0"/>
              </a:p>
              <a:p>
                <a:r>
                  <a:rPr lang="fr-CH" sz="2000" dirty="0"/>
                  <a:t>Enables </a:t>
                </a:r>
                <a:r>
                  <a:rPr lang="fr-CH" sz="2000" dirty="0" err="1"/>
                  <a:t>electrochemical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atomic</a:t>
                </a:r>
                <a:r>
                  <a:rPr lang="fr-CH" sz="2000" dirty="0"/>
                  <a:t> layer </a:t>
                </a:r>
                <a:r>
                  <a:rPr lang="fr-CH" sz="2000" dirty="0" err="1"/>
                  <a:t>epitaxy</a:t>
                </a:r>
                <a:r>
                  <a:rPr lang="fr-CH" sz="2000" dirty="0"/>
                  <a:t> (ECALE)</a:t>
                </a:r>
                <a:endParaRPr lang="en-US" sz="20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4EE851-480A-4F6C-9AB5-9CF01F16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4876720"/>
              </a:xfrm>
              <a:prstGeom prst="rect">
                <a:avLst/>
              </a:prstGeom>
              <a:blipFill>
                <a:blip r:embed="rId3"/>
                <a:stretch>
                  <a:fillRect l="-723" t="-1000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3F87711C-63C0-4DF0-9546-9EFF2EB9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61" y="3072450"/>
            <a:ext cx="1716139" cy="7130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BA516F-F1C2-4E1F-B501-71705DF16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00" t="53334" r="26667" b="28408"/>
          <a:stretch/>
        </p:blipFill>
        <p:spPr>
          <a:xfrm>
            <a:off x="6553200" y="2153080"/>
            <a:ext cx="1981200" cy="7181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E17BC4-9673-4030-9A3A-E82AD076E676}"/>
              </a:ext>
            </a:extLst>
          </p:cNvPr>
          <p:cNvSpPr txBox="1"/>
          <p:nvPr/>
        </p:nvSpPr>
        <p:spPr>
          <a:xfrm>
            <a:off x="2455334" y="5211387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 err="1">
                <a:solidFill>
                  <a:srgbClr val="0000FF"/>
                </a:solidFill>
              </a:rPr>
              <a:t>Underpotential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Deposition</a:t>
            </a:r>
            <a:r>
              <a:rPr lang="fr-CH" sz="2000" dirty="0">
                <a:solidFill>
                  <a:srgbClr val="0000FF"/>
                </a:solidFill>
              </a:rPr>
              <a:t> (UPD)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EBEEFF7-52F7-41DA-8003-1A52698AEE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37201" t="19879" r="40833" b="20371"/>
          <a:stretch/>
        </p:blipFill>
        <p:spPr>
          <a:xfrm rot="16200000">
            <a:off x="6858132" y="4402069"/>
            <a:ext cx="1416363" cy="21670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6E429F-8E7A-4FCC-8A0A-1669FC680340}"/>
                  </a:ext>
                </a:extLst>
              </p:cNvPr>
              <p:cNvSpPr txBox="1"/>
              <p:nvPr/>
            </p:nvSpPr>
            <p:spPr>
              <a:xfrm>
                <a:off x="6477000" y="4095690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𝐴𝑑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6E429F-8E7A-4FCC-8A0A-1669FC680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095690"/>
                <a:ext cx="129540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820D8C-3961-4FB4-B2C5-CDE7D06ED3DF}"/>
                  </a:ext>
                </a:extLst>
              </p:cNvPr>
              <p:cNvSpPr txBox="1"/>
              <p:nvPr/>
            </p:nvSpPr>
            <p:spPr>
              <a:xfrm>
                <a:off x="6477000" y="1658910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𝐴𝑑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CH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820D8C-3961-4FB4-B2C5-CDE7D06E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658910"/>
                <a:ext cx="1295400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080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kinetics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28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90CB94F-3350-4A6C-8D60-0A087D3C87BD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262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Nucleation </a:t>
                </a:r>
                <a:r>
                  <a:rPr lang="fr-CH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law</a:t>
                </a:r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</a:p>
              <a:p>
                <a:pPr algn="ctr"/>
                <a:r>
                  <a:rPr lang="fr-CH" sz="2000" dirty="0"/>
                  <a:t>There </a:t>
                </a:r>
                <a:r>
                  <a:rPr lang="fr-CH" sz="2000" dirty="0" err="1"/>
                  <a:t>exists</a:t>
                </a:r>
                <a:r>
                  <a:rPr lang="fr-CH" sz="2000" dirty="0"/>
                  <a:t> a </a:t>
                </a:r>
                <a:r>
                  <a:rPr lang="fr-CH" sz="2000" dirty="0" err="1"/>
                  <a:t>uniform</a:t>
                </a:r>
                <a:r>
                  <a:rPr lang="fr-CH" sz="2000" dirty="0"/>
                  <a:t> </a:t>
                </a:r>
                <a:r>
                  <a:rPr lang="fr-CH" sz="2000" dirty="0" err="1"/>
                  <a:t>probably</a:t>
                </a:r>
                <a:r>
                  <a:rPr lang="fr-CH" sz="2000" dirty="0"/>
                  <a:t> </a:t>
                </a:r>
                <a:r>
                  <a:rPr lang="fr-CH" sz="2000" dirty="0" err="1"/>
                  <a:t>that</a:t>
                </a:r>
                <a:r>
                  <a:rPr lang="fr-CH" sz="2000" dirty="0"/>
                  <a:t> a surface site </a:t>
                </a:r>
                <a:r>
                  <a:rPr lang="fr-CH" sz="2000" dirty="0" err="1"/>
                  <a:t>is</a:t>
                </a:r>
                <a:r>
                  <a:rPr lang="fr-CH" sz="2000" dirty="0"/>
                  <a:t> </a:t>
                </a:r>
                <a:r>
                  <a:rPr lang="fr-CH" sz="2000" dirty="0" err="1"/>
                  <a:t>converted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into</a:t>
                </a:r>
                <a:r>
                  <a:rPr lang="fr-CH" sz="2000" dirty="0"/>
                  <a:t> a nucleus</a:t>
                </a:r>
              </a:p>
              <a:p>
                <a:pPr algn="ctr"/>
                <a:r>
                  <a:rPr lang="fr-CH" sz="2000" dirty="0"/>
                  <a:t>A surface has </a:t>
                </a:r>
                <a:r>
                  <a:rPr lang="fr-CH" sz="2000" dirty="0" err="1"/>
                  <a:t>only</a:t>
                </a:r>
                <a:r>
                  <a:rPr lang="fr-CH" sz="2000" dirty="0"/>
                  <a:t> a </a:t>
                </a:r>
                <a:r>
                  <a:rPr lang="fr-CH" sz="2000" dirty="0" err="1"/>
                  <a:t>limited</a:t>
                </a:r>
                <a:r>
                  <a:rPr lang="fr-CH" sz="2000" dirty="0"/>
                  <a:t> </a:t>
                </a:r>
                <a:r>
                  <a:rPr lang="fr-CH" sz="2000" dirty="0" err="1"/>
                  <a:t>number</a:t>
                </a:r>
                <a:r>
                  <a:rPr lang="fr-CH" sz="2000" dirty="0"/>
                  <a:t> of </a:t>
                </a:r>
                <a:r>
                  <a:rPr lang="fr-CH" sz="2000" dirty="0" err="1"/>
                  <a:t>available</a:t>
                </a:r>
                <a:r>
                  <a:rPr lang="fr-CH" sz="2000" dirty="0"/>
                  <a:t>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sites N</a:t>
                </a:r>
                <a:r>
                  <a:rPr lang="fr-CH" sz="2000" baseline="-25000" dirty="0"/>
                  <a:t>0</a:t>
                </a:r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number</a:t>
                </a:r>
                <a:r>
                  <a:rPr lang="fr-CH" sz="2000" dirty="0"/>
                  <a:t> of sites N(t) </a:t>
                </a:r>
                <a:r>
                  <a:rPr lang="fr-CH" sz="2000" dirty="0" err="1"/>
                  <a:t>occupied</a:t>
                </a:r>
                <a:r>
                  <a:rPr lang="fr-CH" sz="2000" dirty="0"/>
                  <a:t> at time t </a:t>
                </a:r>
                <a:r>
                  <a:rPr lang="fr-CH" sz="2000" dirty="0" err="1"/>
                  <a:t>follows</a:t>
                </a:r>
                <a:r>
                  <a:rPr lang="fr-CH" sz="2000" dirty="0"/>
                  <a:t> a </a:t>
                </a:r>
                <a:r>
                  <a:rPr lang="fr-CH" sz="2000" dirty="0" err="1"/>
                  <a:t>linear</a:t>
                </a:r>
                <a:r>
                  <a:rPr lang="fr-CH" sz="2000" dirty="0"/>
                  <a:t> </a:t>
                </a:r>
                <a:r>
                  <a:rPr lang="fr-CH" sz="2000" dirty="0" err="1"/>
                  <a:t>kinetics</a:t>
                </a:r>
                <a:r>
                  <a:rPr lang="fr-CH" sz="20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sSub>
                            <m:sSubPr>
                              <m:ctrlP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:r>
                  <a:rPr lang="fr-CH" sz="2000" dirty="0" err="1"/>
                  <a:t>where</a:t>
                </a:r>
                <a:r>
                  <a:rPr lang="fr-CH" sz="2000" dirty="0"/>
                  <a:t> </a:t>
                </a:r>
                <a:r>
                  <a:rPr lang="fr-CH" sz="2000" dirty="0" err="1"/>
                  <a:t>k</a:t>
                </a:r>
                <a:r>
                  <a:rPr lang="fr-CH" sz="2000" baseline="-25000" dirty="0" err="1"/>
                  <a:t>n</a:t>
                </a:r>
                <a:r>
                  <a:rPr lang="fr-CH" sz="2000" baseline="-25000" dirty="0"/>
                  <a:t> </a:t>
                </a:r>
                <a:r>
                  <a:rPr lang="fr-CH" sz="2000" dirty="0" err="1"/>
                  <a:t>is</a:t>
                </a:r>
                <a:r>
                  <a:rPr lang="fr-CH" sz="2000" dirty="0"/>
                  <a:t> the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constant</a:t>
                </a:r>
                <a:endParaRPr lang="fr-CH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90CB94F-3350-4A6C-8D60-0A087D3C8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2621615"/>
              </a:xfrm>
              <a:prstGeom prst="rect">
                <a:avLst/>
              </a:prstGeom>
              <a:blipFill>
                <a:blip r:embed="rId3"/>
                <a:stretch>
                  <a:fillRect t="-2093" b="-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992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91853D1-6DC7-4CD9-999F-EF89CC5FBE04}"/>
              </a:ext>
            </a:extLst>
          </p:cNvPr>
          <p:cNvSpPr/>
          <p:nvPr/>
        </p:nvSpPr>
        <p:spPr>
          <a:xfrm>
            <a:off x="266701" y="5514678"/>
            <a:ext cx="8610599" cy="90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BE0851-41DA-4709-97F8-13261C7FB553}"/>
              </a:ext>
            </a:extLst>
          </p:cNvPr>
          <p:cNvSpPr/>
          <p:nvPr/>
        </p:nvSpPr>
        <p:spPr>
          <a:xfrm>
            <a:off x="266701" y="4467783"/>
            <a:ext cx="8610599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kinetics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29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90CB94F-3350-4A6C-8D60-0A087D3C87BD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5145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Nucleation </a:t>
                </a:r>
                <a:r>
                  <a:rPr lang="fr-CH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law</a:t>
                </a:r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</a:p>
              <a:p>
                <a:pPr algn="ctr"/>
                <a:r>
                  <a:rPr lang="fr-CH" sz="2000" dirty="0"/>
                  <a:t>There </a:t>
                </a:r>
                <a:r>
                  <a:rPr lang="fr-CH" sz="2000" dirty="0" err="1"/>
                  <a:t>exist</a:t>
                </a:r>
                <a:r>
                  <a:rPr lang="fr-CH" sz="2000" dirty="0"/>
                  <a:t> a </a:t>
                </a:r>
                <a:r>
                  <a:rPr lang="fr-CH" sz="2000" dirty="0" err="1"/>
                  <a:t>uniform</a:t>
                </a:r>
                <a:r>
                  <a:rPr lang="fr-CH" sz="2000" dirty="0"/>
                  <a:t> </a:t>
                </a:r>
                <a:r>
                  <a:rPr lang="fr-CH" sz="2000" dirty="0" err="1"/>
                  <a:t>probably</a:t>
                </a:r>
                <a:r>
                  <a:rPr lang="fr-CH" sz="2000" dirty="0"/>
                  <a:t> </a:t>
                </a:r>
                <a:r>
                  <a:rPr lang="fr-CH" sz="2000" dirty="0" err="1"/>
                  <a:t>that</a:t>
                </a:r>
                <a:r>
                  <a:rPr lang="fr-CH" sz="2000" dirty="0"/>
                  <a:t> a surface site </a:t>
                </a:r>
                <a:r>
                  <a:rPr lang="fr-CH" sz="2000" dirty="0" err="1"/>
                  <a:t>is</a:t>
                </a:r>
                <a:r>
                  <a:rPr lang="fr-CH" sz="2000" dirty="0"/>
                  <a:t> </a:t>
                </a:r>
                <a:r>
                  <a:rPr lang="fr-CH" sz="2000" dirty="0" err="1"/>
                  <a:t>converted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into</a:t>
                </a:r>
                <a:r>
                  <a:rPr lang="fr-CH" sz="2000" dirty="0"/>
                  <a:t> a nucleus</a:t>
                </a:r>
              </a:p>
              <a:p>
                <a:pPr algn="ctr"/>
                <a:r>
                  <a:rPr lang="fr-CH" sz="2000" dirty="0"/>
                  <a:t>A surface has </a:t>
                </a:r>
                <a:r>
                  <a:rPr lang="fr-CH" sz="2000" dirty="0" err="1"/>
                  <a:t>only</a:t>
                </a:r>
                <a:r>
                  <a:rPr lang="fr-CH" sz="2000" dirty="0"/>
                  <a:t> a </a:t>
                </a:r>
                <a:r>
                  <a:rPr lang="fr-CH" sz="2000" dirty="0" err="1"/>
                  <a:t>limited</a:t>
                </a:r>
                <a:r>
                  <a:rPr lang="fr-CH" sz="2000" dirty="0"/>
                  <a:t> </a:t>
                </a:r>
                <a:r>
                  <a:rPr lang="fr-CH" sz="2000" dirty="0" err="1"/>
                  <a:t>number</a:t>
                </a:r>
                <a:r>
                  <a:rPr lang="fr-CH" sz="2000" dirty="0"/>
                  <a:t> of </a:t>
                </a:r>
                <a:r>
                  <a:rPr lang="fr-CH" sz="2000" dirty="0" err="1"/>
                  <a:t>available</a:t>
                </a:r>
                <a:r>
                  <a:rPr lang="fr-CH" sz="2000" dirty="0"/>
                  <a:t>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sites N</a:t>
                </a:r>
                <a:r>
                  <a:rPr lang="fr-CH" sz="2000" baseline="-25000" dirty="0"/>
                  <a:t>0</a:t>
                </a:r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number</a:t>
                </a:r>
                <a:r>
                  <a:rPr lang="fr-CH" sz="2000" dirty="0"/>
                  <a:t> of sites N(t) </a:t>
                </a:r>
                <a:r>
                  <a:rPr lang="fr-CH" sz="2000" dirty="0" err="1"/>
                  <a:t>occupied</a:t>
                </a:r>
                <a:r>
                  <a:rPr lang="fr-CH" sz="2000" dirty="0"/>
                  <a:t> at time t </a:t>
                </a:r>
                <a:r>
                  <a:rPr lang="fr-CH" sz="2000" dirty="0" err="1"/>
                  <a:t>follows</a:t>
                </a:r>
                <a:r>
                  <a:rPr lang="fr-CH" sz="2000" dirty="0"/>
                  <a:t> a </a:t>
                </a:r>
                <a:r>
                  <a:rPr lang="fr-CH" sz="2000" dirty="0" err="1"/>
                  <a:t>linear</a:t>
                </a:r>
                <a:r>
                  <a:rPr lang="fr-CH" sz="2000" dirty="0"/>
                  <a:t> </a:t>
                </a:r>
                <a:r>
                  <a:rPr lang="fr-CH" sz="2000" dirty="0" err="1"/>
                  <a:t>kinetics</a:t>
                </a:r>
                <a:r>
                  <a:rPr lang="fr-CH" sz="20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sSub>
                            <m:sSubPr>
                              <m:ctrlP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:r>
                  <a:rPr lang="fr-CH" sz="2000" dirty="0" err="1">
                    <a:ea typeface="Cambria Math" panose="02040503050406030204" pitchFamily="18" charset="0"/>
                  </a:rPr>
                  <a:t>where</a:t>
                </a:r>
                <a:r>
                  <a:rPr lang="fr-CH" sz="2000" dirty="0"/>
                  <a:t> the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constant </a:t>
                </a:r>
                <a:r>
                  <a:rPr lang="fr-CH" sz="2000" dirty="0" err="1"/>
                  <a:t>k</a:t>
                </a:r>
                <a:r>
                  <a:rPr lang="fr-CH" sz="2000" baseline="-25000" dirty="0" err="1"/>
                  <a:t>n</a:t>
                </a:r>
                <a:r>
                  <a:rPr lang="fr-CH" sz="2000" dirty="0"/>
                  <a:t> </a:t>
                </a:r>
                <a:r>
                  <a:rPr lang="fr-CH" sz="2000" dirty="0" err="1"/>
                  <a:t>strongly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depends</a:t>
                </a:r>
                <a:r>
                  <a:rPr lang="fr-CH" sz="2000" dirty="0"/>
                  <a:t> on i/</a:t>
                </a:r>
                <a:r>
                  <a:rPr lang="el-GR" sz="2000" dirty="0"/>
                  <a:t>η</a:t>
                </a:r>
                <a:endParaRPr lang="fr-CH" sz="2000" dirty="0"/>
              </a:p>
              <a:p>
                <a:pPr algn="ctr"/>
                <a:endParaRPr lang="fr-CH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𝑙𝑎𝑟𝑔𝑒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⟹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𝑓𝑎𝑠𝑡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𝑛𝑢𝑐𝑙𝑒𝑎𝑡𝑖𝑜𝑛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fr-CH" sz="20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CH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CH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fr-CH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CH" sz="2400" dirty="0"/>
              </a:p>
              <a:p>
                <a:pPr>
                  <a:spcBef>
                    <a:spcPts val="600"/>
                  </a:spcBef>
                </a:pPr>
                <a:r>
                  <a:rPr lang="fr-CH" sz="2000" b="1" u="sng" dirty="0"/>
                  <a:t>Instantaneous </a:t>
                </a:r>
                <a:r>
                  <a:rPr lang="fr-CH" sz="2000" b="1" u="sng" dirty="0" err="1"/>
                  <a:t>nucleation</a:t>
                </a:r>
                <a:r>
                  <a:rPr lang="fr-CH" sz="2000" dirty="0"/>
                  <a:t>: all sites are </a:t>
                </a:r>
                <a:r>
                  <a:rPr lang="fr-CH" sz="2000" dirty="0" err="1"/>
                  <a:t>occupied</a:t>
                </a:r>
                <a:r>
                  <a:rPr lang="fr-CH" sz="2000" dirty="0"/>
                  <a:t> in a short induction time </a:t>
                </a:r>
                <a:r>
                  <a:rPr lang="el-GR" sz="2000" dirty="0"/>
                  <a:t>τ</a:t>
                </a:r>
                <a:endParaRPr lang="fr-CH" sz="2000" dirty="0"/>
              </a:p>
              <a:p>
                <a:pPr>
                  <a:spcBef>
                    <a:spcPts val="600"/>
                  </a:spcBef>
                </a:pPr>
                <a:endParaRPr lang="fr-CH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𝑠𝑚𝑎𝑙𝑙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𝑠𝑙𝑜𝑤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𝑛𝑢𝑐𝑙𝑒𝑎𝑡𝑖𝑜𝑛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fr-CH" sz="20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CH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CH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CH" sz="2400" dirty="0"/>
              </a:p>
              <a:p>
                <a:pPr>
                  <a:spcBef>
                    <a:spcPts val="600"/>
                  </a:spcBef>
                </a:pPr>
                <a:r>
                  <a:rPr lang="fr-CH" sz="2000" b="1" u="sng" dirty="0"/>
                  <a:t>Progressive </a:t>
                </a:r>
                <a:r>
                  <a:rPr lang="fr-CH" sz="2000" b="1" u="sng" dirty="0" err="1"/>
                  <a:t>nucleation</a:t>
                </a:r>
                <a:r>
                  <a:rPr lang="fr-CH" sz="2000" dirty="0"/>
                  <a:t>: site occupation </a:t>
                </a:r>
                <a:r>
                  <a:rPr lang="fr-CH" sz="2000" dirty="0" err="1"/>
                  <a:t>is</a:t>
                </a:r>
                <a:r>
                  <a:rPr lang="fr-CH" sz="2000" dirty="0"/>
                  <a:t> </a:t>
                </a:r>
                <a:r>
                  <a:rPr lang="fr-CH" sz="2000" dirty="0" err="1"/>
                  <a:t>linear</a:t>
                </a:r>
                <a:r>
                  <a:rPr lang="fr-CH" sz="2000" dirty="0"/>
                  <a:t> </a:t>
                </a:r>
                <a:r>
                  <a:rPr lang="fr-CH" sz="2000" dirty="0" err="1"/>
                  <a:t>with</a:t>
                </a:r>
                <a:r>
                  <a:rPr lang="fr-CH" sz="2000" dirty="0"/>
                  <a:t> time</a:t>
                </a:r>
              </a:p>
              <a:p>
                <a:pPr>
                  <a:spcBef>
                    <a:spcPts val="600"/>
                  </a:spcBef>
                </a:pPr>
                <a:endParaRPr lang="fr-CH" sz="20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90CB94F-3350-4A6C-8D60-0A087D3C8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5145383"/>
              </a:xfrm>
              <a:prstGeom prst="rect">
                <a:avLst/>
              </a:prstGeom>
              <a:blipFill>
                <a:blip r:embed="rId3"/>
                <a:stretch>
                  <a:fillRect l="-723" t="-1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66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I) </a:t>
            </a:r>
            <a:r>
              <a:rPr lang="fr-CH" spc="-5" dirty="0" err="1"/>
              <a:t>Solvation</a:t>
            </a:r>
            <a:r>
              <a:rPr lang="fr-CH" spc="-5" dirty="0"/>
              <a:t> of ions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2) Ion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solvation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4881CC3-2D50-4E17-B3A5-8C522D53BF89}"/>
                  </a:ext>
                </a:extLst>
              </p:cNvPr>
              <p:cNvSpPr txBox="1"/>
              <p:nvPr/>
            </p:nvSpPr>
            <p:spPr>
              <a:xfrm>
                <a:off x="381000" y="1723156"/>
                <a:ext cx="5486400" cy="2138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 types of interactions:</a:t>
                </a:r>
              </a:p>
              <a:p>
                <a:r>
                  <a:rPr lang="fr-CH" dirty="0"/>
                  <a:t>Ion-ion: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nary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CH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nary>
                      <m:nary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𝑟𝑑𝑟</m:t>
                        </m:r>
                      </m:e>
                    </m:nary>
                  </m:oMath>
                </a14:m>
                <a:endParaRPr lang="fr-CH" dirty="0"/>
              </a:p>
              <a:p>
                <a:endParaRPr lang="fr-CH" dirty="0"/>
              </a:p>
              <a:p>
                <a:r>
                  <a:rPr lang="fr-CH" dirty="0"/>
                  <a:t>Ion-</a:t>
                </a:r>
                <a:r>
                  <a:rPr lang="fr-CH" dirty="0" err="1"/>
                  <a:t>dipole</a:t>
                </a:r>
                <a:r>
                  <a:rPr lang="fr-CH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nary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CH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nary>
                      <m:nary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d>
                          <m:d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</m:nary>
                  </m:oMath>
                </a14:m>
                <a:endParaRPr lang="fr-CH" dirty="0"/>
              </a:p>
              <a:p>
                <a:endParaRPr lang="fr-CH" dirty="0"/>
              </a:p>
              <a:p>
                <a:r>
                  <a:rPr lang="fr-CH" dirty="0" err="1"/>
                  <a:t>Dipole-dipole</a:t>
                </a:r>
                <a:r>
                  <a:rPr lang="fr-CH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p>
                          <m:sSup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  <m:sup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nary>
                      </m:den>
                    </m:f>
                    <m:nary>
                      <m:nary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fr-CH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num>
                          <m:den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4881CC3-2D50-4E17-B3A5-8C522D53B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23156"/>
                <a:ext cx="5486400" cy="2138342"/>
              </a:xfrm>
              <a:prstGeom prst="rect">
                <a:avLst/>
              </a:prstGeom>
              <a:blipFill>
                <a:blip r:embed="rId4"/>
                <a:stretch>
                  <a:fillRect l="-1111" t="-7143" b="-29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8" name="Picture 14" descr="Why does water dissociate to H3O+ and OH- rather than H+ and OH-? - Quora">
            <a:extLst>
              <a:ext uri="{FF2B5EF4-FFF2-40B4-BE49-F238E27FC236}">
                <a16:creationId xmlns:a16="http://schemas.microsoft.com/office/drawing/2014/main" id="{5CF851A7-C54D-42EB-A6B7-2848150E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66015"/>
            <a:ext cx="4038600" cy="249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89A7387-1989-46BF-A4B0-E63D1F27A8DB}"/>
              </a:ext>
            </a:extLst>
          </p:cNvPr>
          <p:cNvSpPr txBox="1"/>
          <p:nvPr/>
        </p:nvSpPr>
        <p:spPr>
          <a:xfrm>
            <a:off x="6324600" y="2667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with</a:t>
            </a:r>
            <a:r>
              <a:rPr lang="fr-CH" dirty="0"/>
              <a:t> g(r) the radial distribution </a:t>
            </a:r>
            <a:r>
              <a:rPr lang="fr-CH" dirty="0" err="1"/>
              <a:t>function</a:t>
            </a:r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AAAA31-6CD4-40D8-A688-DF11805C2D35}"/>
              </a:ext>
            </a:extLst>
          </p:cNvPr>
          <p:cNvSpPr txBox="1"/>
          <p:nvPr/>
        </p:nvSpPr>
        <p:spPr>
          <a:xfrm>
            <a:off x="228601" y="4872600"/>
            <a:ext cx="411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 hard </a:t>
            </a:r>
            <a:r>
              <a:rPr lang="fr-CH" dirty="0" err="1"/>
              <a:t>solvation</a:t>
            </a:r>
            <a:r>
              <a:rPr lang="fr-CH" dirty="0"/>
              <a:t> </a:t>
            </a:r>
            <a:r>
              <a:rPr lang="fr-CH" dirty="0" err="1"/>
              <a:t>sphere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formed</a:t>
            </a:r>
            <a:endParaRPr lang="fr-CH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CH" dirty="0" err="1">
                <a:sym typeface="Wingdings" panose="05000000000000000000" pitchFamily="2" charset="2"/>
              </a:rPr>
              <a:t>Metal</a:t>
            </a:r>
            <a:r>
              <a:rPr lang="fr-CH" dirty="0">
                <a:sym typeface="Wingdings" panose="05000000000000000000" pitchFamily="2" charset="2"/>
              </a:rPr>
              <a:t> cations are </a:t>
            </a:r>
            <a:r>
              <a:rPr lang="fr-CH" dirty="0" err="1">
                <a:sym typeface="Wingdings" panose="05000000000000000000" pitchFamily="2" charset="2"/>
              </a:rPr>
              <a:t>hydrated</a:t>
            </a:r>
            <a:endParaRPr lang="fr-CH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CH" dirty="0" err="1">
                <a:sym typeface="Wingdings" panose="05000000000000000000" pitchFamily="2" charset="2"/>
              </a:rPr>
              <a:t>Hydration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number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depends</a:t>
            </a:r>
            <a:r>
              <a:rPr lang="fr-CH" dirty="0">
                <a:sym typeface="Wingdings" panose="05000000000000000000" pitchFamily="2" charset="2"/>
              </a:rPr>
              <a:t> on the </a:t>
            </a:r>
            <a:r>
              <a:rPr lang="fr-CH" dirty="0" err="1">
                <a:sym typeface="Wingdings" panose="05000000000000000000" pitchFamily="2" charset="2"/>
              </a:rPr>
              <a:t>Pauling’s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ionic</a:t>
            </a:r>
            <a:r>
              <a:rPr lang="fr-CH" dirty="0">
                <a:sym typeface="Wingdings" panose="05000000000000000000" pitchFamily="2" charset="2"/>
              </a:rPr>
              <a:t> 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72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91853D1-6DC7-4CD9-999F-EF89CC5FBE04}"/>
              </a:ext>
            </a:extLst>
          </p:cNvPr>
          <p:cNvSpPr/>
          <p:nvPr/>
        </p:nvSpPr>
        <p:spPr>
          <a:xfrm>
            <a:off x="266701" y="4439139"/>
            <a:ext cx="8610599" cy="205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BE0851-41DA-4709-97F8-13261C7FB553}"/>
              </a:ext>
            </a:extLst>
          </p:cNvPr>
          <p:cNvSpPr/>
          <p:nvPr/>
        </p:nvSpPr>
        <p:spPr>
          <a:xfrm>
            <a:off x="260024" y="2271152"/>
            <a:ext cx="8610599" cy="205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Growth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of single nucleus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30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39DAD43-2037-47B2-ADA2-FEE98C1558A5}"/>
                  </a:ext>
                </a:extLst>
              </p:cNvPr>
              <p:cNvSpPr txBox="1"/>
              <p:nvPr/>
            </p:nvSpPr>
            <p:spPr>
              <a:xfrm>
                <a:off x="355601" y="1653782"/>
                <a:ext cx="8432798" cy="4737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growth</a:t>
                </a:r>
                <a:r>
                  <a:rPr lang="fr-CH" sz="2000" dirty="0"/>
                  <a:t> rate normal to a surface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sz="20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CH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fr-CH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endParaRPr lang="fr-CH" sz="2400" dirty="0"/>
              </a:p>
              <a:p>
                <a:pPr algn="ctr"/>
                <a:endParaRPr lang="fr-CH" sz="2400" u="sng" dirty="0"/>
              </a:p>
              <a:p>
                <a:pPr algn="ctr"/>
                <a:r>
                  <a:rPr lang="fr-CH" sz="2400" u="sng" dirty="0" err="1"/>
                  <a:t>Hemispherical</a:t>
                </a:r>
                <a:r>
                  <a:rPr lang="fr-CH" sz="2400" u="sng" dirty="0"/>
                  <a:t> 3D cluster</a:t>
                </a:r>
              </a:p>
              <a:p>
                <a:endParaRPr lang="fr-CH" sz="2000" dirty="0"/>
              </a:p>
              <a:p>
                <a:r>
                  <a:rPr lang="fr-CH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CH" sz="2000" dirty="0"/>
                  <a:t>		</a:t>
                </a:r>
                <a:r>
                  <a:rPr lang="fr-CH" sz="2000" dirty="0" err="1"/>
                  <a:t>with</a:t>
                </a:r>
                <a:r>
                  <a:rPr lang="fr-CH" sz="2000" dirty="0"/>
                  <a:t> the </a:t>
                </a:r>
                <a:r>
                  <a:rPr lang="fr-CH" sz="2000" dirty="0" err="1"/>
                  <a:t>hemisphere</a:t>
                </a:r>
                <a:r>
                  <a:rPr lang="fr-CH" sz="2000" dirty="0"/>
                  <a:t> radius: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endParaRPr lang="fr-CH" sz="2000" dirty="0"/>
              </a:p>
              <a:p>
                <a:pPr algn="ctr"/>
                <a:r>
                  <a:rPr lang="fr-CH" sz="2000" dirty="0" err="1"/>
                  <a:t>thus</a:t>
                </a:r>
                <a:r>
                  <a:rPr lang="fr-CH" sz="2000" dirty="0"/>
                  <a:t>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fr-CH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𝑧𝐹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sz="2000" dirty="0"/>
                  <a:t>	</a:t>
                </a:r>
              </a:p>
              <a:p>
                <a:endParaRPr lang="fr-CH" sz="2000" dirty="0">
                  <a:ea typeface="Cambria Math" panose="02040503050406030204" pitchFamily="18" charset="0"/>
                </a:endParaRPr>
              </a:p>
              <a:p>
                <a:r>
                  <a:rPr lang="fr-CH" sz="2000" dirty="0">
                    <a:ea typeface="Cambria Math" panose="02040503050406030204" pitchFamily="18" charset="0"/>
                  </a:rPr>
                  <a:t> </a:t>
                </a:r>
                <a:endParaRPr lang="fr-CH" sz="2400" dirty="0"/>
              </a:p>
              <a:p>
                <a:pPr algn="ctr"/>
                <a:r>
                  <a:rPr lang="fr-CH" sz="2400" u="sng" dirty="0" err="1"/>
                  <a:t>Cylindrical</a:t>
                </a:r>
                <a:r>
                  <a:rPr lang="fr-CH" sz="2400" u="sng" dirty="0"/>
                  <a:t> 2D cluster</a:t>
                </a:r>
              </a:p>
              <a:p>
                <a:r>
                  <a:rPr lang="fr-CH" sz="1800" dirty="0"/>
                  <a:t>	</a:t>
                </a:r>
              </a:p>
              <a:p>
                <a:r>
                  <a:rPr lang="fr-CH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𝑎𝑅</m:t>
                    </m:r>
                    <m:d>
                      <m:d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CH" sz="2000" dirty="0"/>
                  <a:t>		</a:t>
                </a:r>
                <a:r>
                  <a:rPr lang="fr-CH" sz="2000" dirty="0" err="1"/>
                  <a:t>with</a:t>
                </a:r>
                <a:r>
                  <a:rPr lang="fr-CH" sz="2000" dirty="0"/>
                  <a:t> the </a:t>
                </a:r>
                <a:r>
                  <a:rPr lang="fr-CH" sz="2000" dirty="0" err="1"/>
                  <a:t>cylinder</a:t>
                </a:r>
                <a:r>
                  <a:rPr lang="fr-CH" sz="2000" dirty="0"/>
                  <a:t> radius: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</m:den>
                    </m:f>
                  </m:oMath>
                </a14:m>
                <a:endParaRPr lang="fr-CH" sz="2000" dirty="0"/>
              </a:p>
              <a:p>
                <a:pPr algn="ctr"/>
                <a:r>
                  <a:rPr lang="fr-CH" sz="2000" dirty="0" err="1"/>
                  <a:t>thus</a:t>
                </a:r>
                <a:r>
                  <a:rPr lang="fr-CH" sz="2000" dirty="0"/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𝑧𝐹</m:t>
                            </m:r>
                          </m:den>
                        </m:f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CH" sz="2000" dirty="0"/>
                  <a:t>	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39DAD43-2037-47B2-ADA2-FEE98C155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1" y="1653782"/>
                <a:ext cx="8432798" cy="4737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663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31</a:t>
            </a:fld>
            <a:endParaRPr lang="en-US" sz="1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1463CF-9BFD-47E9-BD86-6C3275FA0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401"/>
            <a:ext cx="8401558" cy="40865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223D0B-BC55-47B9-A838-CA8EA0A0333E}"/>
              </a:ext>
            </a:extLst>
          </p:cNvPr>
          <p:cNvSpPr txBox="1"/>
          <p:nvPr/>
        </p:nvSpPr>
        <p:spPr>
          <a:xfrm>
            <a:off x="304800" y="63201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solidFill>
                  <a:srgbClr val="FF0000"/>
                </a:solidFill>
              </a:rPr>
              <a:t>t &lt; </a:t>
            </a:r>
            <a:r>
              <a:rPr lang="fr-CH" sz="2400" dirty="0" err="1">
                <a:solidFill>
                  <a:srgbClr val="FF0000"/>
                </a:solidFill>
              </a:rPr>
              <a:t>t</a:t>
            </a:r>
            <a:r>
              <a:rPr lang="fr-CH" sz="2400" baseline="-25000" dirty="0" err="1">
                <a:solidFill>
                  <a:srgbClr val="FF0000"/>
                </a:solidFill>
              </a:rPr>
              <a:t>max</a:t>
            </a:r>
            <a:r>
              <a:rPr lang="fr-CH" sz="2400" dirty="0">
                <a:solidFill>
                  <a:srgbClr val="FF0000"/>
                </a:solidFill>
              </a:rPr>
              <a:t>: no mass </a:t>
            </a:r>
            <a:r>
              <a:rPr lang="fr-CH" sz="2400" dirty="0" err="1">
                <a:solidFill>
                  <a:srgbClr val="FF0000"/>
                </a:solidFill>
              </a:rPr>
              <a:t>transfer</a:t>
            </a:r>
            <a:r>
              <a:rPr lang="fr-CH" sz="2400" dirty="0">
                <a:solidFill>
                  <a:srgbClr val="FF0000"/>
                </a:solidFill>
              </a:rPr>
              <a:t> limitation, no </a:t>
            </a:r>
            <a:r>
              <a:rPr lang="fr-CH" sz="2400" dirty="0" err="1">
                <a:solidFill>
                  <a:srgbClr val="FF0000"/>
                </a:solidFill>
              </a:rPr>
              <a:t>overlapping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1634949-E24E-4140-90D9-B5927D485E05}"/>
                  </a:ext>
                </a:extLst>
              </p:cNvPr>
              <p:cNvSpPr txBox="1"/>
              <p:nvPr/>
            </p:nvSpPr>
            <p:spPr>
              <a:xfrm>
                <a:off x="5257800" y="3117345"/>
                <a:ext cx="2913660" cy="76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H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CH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H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CH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fr-CH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CH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𝑧𝐹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H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H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1634949-E24E-4140-90D9-B5927D485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117345"/>
                <a:ext cx="2913660" cy="769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BE5D331-C981-429A-9A47-FBA83B57A5B2}"/>
                  </a:ext>
                </a:extLst>
              </p:cNvPr>
              <p:cNvSpPr txBox="1"/>
              <p:nvPr/>
            </p:nvSpPr>
            <p:spPr>
              <a:xfrm>
                <a:off x="4847730" y="4953000"/>
                <a:ext cx="3733800" cy="609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>
                            <m:f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𝑧𝐹</m:t>
                              </m:r>
                            </m:den>
                          </m:f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H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BE5D331-C981-429A-9A47-FBA83B57A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730" y="4953000"/>
                <a:ext cx="3733800" cy="6090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2804978-B9CE-4D4F-93DC-1E1D256E3224}"/>
                  </a:ext>
                </a:extLst>
              </p:cNvPr>
              <p:cNvSpPr txBox="1"/>
              <p:nvPr/>
            </p:nvSpPr>
            <p:spPr>
              <a:xfrm>
                <a:off x="1219200" y="3117345"/>
                <a:ext cx="3304878" cy="76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CH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H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CH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fr-CH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CH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𝑧𝐹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H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H" sz="1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2804978-B9CE-4D4F-93DC-1E1D256E3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117345"/>
                <a:ext cx="3304878" cy="769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9DF072-8634-472E-84A6-429F6B3CF7C9}"/>
                  </a:ext>
                </a:extLst>
              </p:cNvPr>
              <p:cNvSpPr txBox="1"/>
              <p:nvPr/>
            </p:nvSpPr>
            <p:spPr>
              <a:xfrm>
                <a:off x="1004739" y="4953000"/>
                <a:ext cx="3733800" cy="609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𝑧𝐹</m:t>
                              </m:r>
                            </m:den>
                          </m:f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CH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9DF072-8634-472E-84A6-429F6B3CF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39" y="4953000"/>
                <a:ext cx="3733800" cy="6090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00D89D-30BC-4334-8B46-55D6207DE603}"/>
                  </a:ext>
                </a:extLst>
              </p:cNvPr>
              <p:cNvSpPr txBox="1"/>
              <p:nvPr/>
            </p:nvSpPr>
            <p:spPr>
              <a:xfrm>
                <a:off x="1953444" y="1560953"/>
                <a:ext cx="19759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CH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CH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fr-CH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00D89D-30BC-4334-8B46-55D6207DE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444" y="1560953"/>
                <a:ext cx="197594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4F39AF-0F11-43AC-8B73-E6F0C09983DA}"/>
                  </a:ext>
                </a:extLst>
              </p:cNvPr>
              <p:cNvSpPr txBox="1"/>
              <p:nvPr/>
            </p:nvSpPr>
            <p:spPr>
              <a:xfrm>
                <a:off x="3929389" y="1565831"/>
                <a:ext cx="55704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180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CH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H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CH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CH" sz="2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4F39AF-0F11-43AC-8B73-E6F0C099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389" y="1565831"/>
                <a:ext cx="557048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249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32</a:t>
            </a:fld>
            <a:endParaRPr lang="en-US" sz="140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9C4973ED-8123-4E62-B4D0-A7A92F4C5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425084" y="4187275"/>
            <a:ext cx="8394920" cy="214591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BB8FBBF3-231C-4D77-B8E1-563885F63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49"/>
          <a:stretch/>
        </p:blipFill>
        <p:spPr>
          <a:xfrm>
            <a:off x="240416" y="1597765"/>
            <a:ext cx="8663167" cy="21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74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33</a:t>
            </a:fld>
            <a:endParaRPr lang="en-US" sz="1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1463CF-9BFD-47E9-BD86-6C3275FA0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400"/>
            <a:ext cx="8401558" cy="4678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1634949-E24E-4140-90D9-B5927D485E05}"/>
                  </a:ext>
                </a:extLst>
              </p:cNvPr>
              <p:cNvSpPr txBox="1"/>
              <p:nvPr/>
            </p:nvSpPr>
            <p:spPr>
              <a:xfrm>
                <a:off x="4799102" y="3445165"/>
                <a:ext cx="4116298" cy="509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CH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CH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𝑧𝐹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CH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p>
                        <m:r>
                          <a:rPr lang="fr-CH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fr-CH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𝑒𝑥𝑝</m:t>
                        </m:r>
                      </m:e>
                      <m: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Sup>
                                  <m:sSubSupPr>
                                    <m:ctrlP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fr-CH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fr-CH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fr-CH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num>
                          <m:den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1634949-E24E-4140-90D9-B5927D485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02" y="3445165"/>
                <a:ext cx="4116298" cy="5094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BE5D331-C981-429A-9A47-FBA83B57A5B2}"/>
                  </a:ext>
                </a:extLst>
              </p:cNvPr>
              <p:cNvSpPr txBox="1"/>
              <p:nvPr/>
            </p:nvSpPr>
            <p:spPr>
              <a:xfrm>
                <a:off x="4847730" y="5417578"/>
                <a:ext cx="3733800" cy="586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>
                            <m:f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𝑧𝐹</m:t>
                              </m:r>
                            </m:den>
                          </m:f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H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CH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fr-CH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CH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fr-CH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fr-CH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p>
                                  <m:r>
                                    <a:rPr lang="fr-CH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BE5D331-C981-429A-9A47-FBA83B57A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730" y="5417578"/>
                <a:ext cx="3733800" cy="5868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2804978-B9CE-4D4F-93DC-1E1D256E3224}"/>
                  </a:ext>
                </a:extLst>
              </p:cNvPr>
              <p:cNvSpPr txBox="1"/>
              <p:nvPr/>
            </p:nvSpPr>
            <p:spPr>
              <a:xfrm>
                <a:off x="944176" y="3352800"/>
                <a:ext cx="3854926" cy="694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CH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CH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CH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fr-CH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CH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𝑧𝐹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H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CH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sSubSup>
                            <m:sSubSup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CH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fr-CH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2804978-B9CE-4D4F-93DC-1E1D256E3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76" y="3352800"/>
                <a:ext cx="3854926" cy="694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9DF072-8634-472E-84A6-429F6B3CF7C9}"/>
                  </a:ext>
                </a:extLst>
              </p:cNvPr>
              <p:cNvSpPr txBox="1"/>
              <p:nvPr/>
            </p:nvSpPr>
            <p:spPr>
              <a:xfrm>
                <a:off x="1004739" y="5417578"/>
                <a:ext cx="3733800" cy="551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CH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𝑧𝐹</m:t>
                              </m:r>
                            </m:den>
                          </m:f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CH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CH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fr-CH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sSubSup>
                            <m:sSubSupPr>
                              <m:ctrlP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fr-CH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CH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CH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fr-CH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CH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fr-CH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9DF072-8634-472E-84A6-429F6B3CF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39" y="5417578"/>
                <a:ext cx="3733800" cy="5517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4">
            <a:extLst>
              <a:ext uri="{FF2B5EF4-FFF2-40B4-BE49-F238E27FC236}">
                <a16:creationId xmlns:a16="http://schemas.microsoft.com/office/drawing/2014/main" id="{32DF90C9-30DF-427C-8B72-C13D94F45967}"/>
              </a:ext>
            </a:extLst>
          </p:cNvPr>
          <p:cNvSpPr txBox="1"/>
          <p:nvPr/>
        </p:nvSpPr>
        <p:spPr>
          <a:xfrm>
            <a:off x="152400" y="1459487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 err="1"/>
              <a:t>Accounting</a:t>
            </a:r>
            <a:r>
              <a:rPr lang="fr-CH" sz="2400" dirty="0"/>
              <a:t> for </a:t>
            </a:r>
            <a:r>
              <a:rPr lang="fr-CH" sz="2400" dirty="0" err="1"/>
              <a:t>overlapping</a:t>
            </a:r>
            <a:r>
              <a:rPr lang="fr-CH" sz="2400" dirty="0"/>
              <a:t>: </a:t>
            </a:r>
            <a:r>
              <a:rPr lang="fr-CH" sz="2000" i="1" dirty="0" err="1"/>
              <a:t>Bewick</a:t>
            </a:r>
            <a:r>
              <a:rPr lang="fr-CH" sz="2000" i="1" dirty="0"/>
              <a:t>,  </a:t>
            </a:r>
            <a:r>
              <a:rPr lang="fr-CH" sz="2000" i="1" dirty="0" err="1"/>
              <a:t>Scharifker</a:t>
            </a:r>
            <a:r>
              <a:rPr lang="fr-CH" sz="2000" i="1" dirty="0"/>
              <a:t> and Hills (1962, 1983)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88751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34</a:t>
            </a:fld>
            <a:endParaRPr lang="en-US" sz="140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9C4973ED-8123-4E62-B4D0-A7A92F4C5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4500395" y="1597629"/>
            <a:ext cx="4320000" cy="1104283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BB8FBBF3-231C-4D77-B8E1-563885F63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49"/>
          <a:stretch/>
        </p:blipFill>
        <p:spPr>
          <a:xfrm>
            <a:off x="240416" y="1597765"/>
            <a:ext cx="4320000" cy="1083771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CCCE293D-D64F-4BFD-9135-1865FDFE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61409"/>
            <a:ext cx="8439395" cy="3411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70A441-3B7F-4497-BF5F-8A8D930FA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316"/>
          <a:stretch/>
        </p:blipFill>
        <p:spPr>
          <a:xfrm>
            <a:off x="28697" y="3023501"/>
            <a:ext cx="9144000" cy="35297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4872BDE-C622-438E-9ACB-4F2E92A8A76C}"/>
              </a:ext>
            </a:extLst>
          </p:cNvPr>
          <p:cNvCxnSpPr>
            <a:cxnSpLocks/>
          </p:cNvCxnSpPr>
          <p:nvPr/>
        </p:nvCxnSpPr>
        <p:spPr>
          <a:xfrm flipH="1">
            <a:off x="1219200" y="3429000"/>
            <a:ext cx="152400" cy="30753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6C98243A-02A8-4946-9F2B-65ABC517813D}"/>
              </a:ext>
            </a:extLst>
          </p:cNvPr>
          <p:cNvSpPr txBox="1"/>
          <p:nvPr/>
        </p:nvSpPr>
        <p:spPr>
          <a:xfrm>
            <a:off x="914400" y="3059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DL 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93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35</a:t>
            </a:fld>
            <a:endParaRPr lang="en-US" sz="1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1463CF-9BFD-47E9-BD86-6C3275FA0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400"/>
            <a:ext cx="8401558" cy="46782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223D0B-BC55-47B9-A838-CA8EA0A0333E}"/>
              </a:ext>
            </a:extLst>
          </p:cNvPr>
          <p:cNvSpPr txBox="1"/>
          <p:nvPr/>
        </p:nvSpPr>
        <p:spPr>
          <a:xfrm>
            <a:off x="152400" y="1459487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 err="1"/>
              <a:t>Accounting</a:t>
            </a:r>
            <a:r>
              <a:rPr lang="fr-CH" sz="2400" dirty="0"/>
              <a:t> for </a:t>
            </a:r>
            <a:r>
              <a:rPr lang="fr-CH" sz="2400" dirty="0" err="1"/>
              <a:t>overlapping</a:t>
            </a:r>
            <a:r>
              <a:rPr lang="fr-CH" sz="2400" dirty="0"/>
              <a:t>: </a:t>
            </a:r>
            <a:r>
              <a:rPr lang="fr-CH" sz="2000" i="1" dirty="0" err="1"/>
              <a:t>Bewick</a:t>
            </a:r>
            <a:r>
              <a:rPr lang="fr-CH" sz="2000" i="1" dirty="0"/>
              <a:t>,  </a:t>
            </a:r>
            <a:r>
              <a:rPr lang="fr-CH" sz="2000" i="1" dirty="0" err="1"/>
              <a:t>Scharifker</a:t>
            </a:r>
            <a:r>
              <a:rPr lang="fr-CH" sz="2000" i="1" dirty="0"/>
              <a:t> and Hills (1962, 1983)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1634949-E24E-4140-90D9-B5927D485E05}"/>
                  </a:ext>
                </a:extLst>
              </p:cNvPr>
              <p:cNvSpPr txBox="1"/>
              <p:nvPr/>
            </p:nvSpPr>
            <p:spPr>
              <a:xfrm>
                <a:off x="4738539" y="3352800"/>
                <a:ext cx="3952182" cy="694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>
                          <a:latin typeface="Cambria Math" panose="02040503050406030204" pitchFamily="18" charset="0"/>
                        </a:rPr>
                        <m:t>=1.2254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a:rPr lang="fr-CH" sz="1400" b="0" i="1" smtClean="0">
                                      <a:latin typeface="Cambria Math" panose="02040503050406030204" pitchFamily="18" charset="0"/>
                                    </a:rPr>
                                    <m:t>𝑥𝑝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2.3367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</a:rPr>
                                                    <m:t>t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</a:rPr>
                                                    <m:t>max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1634949-E24E-4140-90D9-B5927D485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539" y="3352800"/>
                <a:ext cx="3952182" cy="6949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BE5D331-C981-429A-9A47-FBA83B57A5B2}"/>
                  </a:ext>
                </a:extLst>
              </p:cNvPr>
              <p:cNvSpPr txBox="1"/>
              <p:nvPr/>
            </p:nvSpPr>
            <p:spPr>
              <a:xfrm>
                <a:off x="4847730" y="5417578"/>
                <a:ext cx="3733800" cy="816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BE5D331-C981-429A-9A47-FBA83B57A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730" y="5417578"/>
                <a:ext cx="3733800" cy="816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2804978-B9CE-4D4F-93DC-1E1D256E3224}"/>
                  </a:ext>
                </a:extLst>
              </p:cNvPr>
              <p:cNvSpPr txBox="1"/>
              <p:nvPr/>
            </p:nvSpPr>
            <p:spPr>
              <a:xfrm>
                <a:off x="838200" y="3373768"/>
                <a:ext cx="4066878" cy="652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>
                          <a:latin typeface="Cambria Math" panose="02040503050406030204" pitchFamily="18" charset="0"/>
                        </a:rPr>
                        <m:t>=1.9542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a:rPr lang="fr-CH" sz="1400" b="0" i="1" smtClean="0">
                                      <a:latin typeface="Cambria Math" panose="02040503050406030204" pitchFamily="18" charset="0"/>
                                    </a:rPr>
                                    <m:t>𝑥𝑝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1.2564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40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2804978-B9CE-4D4F-93DC-1E1D256E3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73768"/>
                <a:ext cx="4066878" cy="652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9DF072-8634-472E-84A6-429F6B3CF7C9}"/>
                  </a:ext>
                </a:extLst>
              </p:cNvPr>
              <p:cNvSpPr txBox="1"/>
              <p:nvPr/>
            </p:nvSpPr>
            <p:spPr>
              <a:xfrm>
                <a:off x="1004739" y="5417578"/>
                <a:ext cx="3733800" cy="816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9DF072-8634-472E-84A6-429F6B3CF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39" y="5417578"/>
                <a:ext cx="3733800" cy="8163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9250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9D34F86-AE21-45EE-83E2-1D6B29FE7C0D}"/>
              </a:ext>
            </a:extLst>
          </p:cNvPr>
          <p:cNvGrpSpPr/>
          <p:nvPr/>
        </p:nvGrpSpPr>
        <p:grpSpPr>
          <a:xfrm>
            <a:off x="-53021" y="1676400"/>
            <a:ext cx="9250043" cy="3508836"/>
            <a:chOff x="64914" y="2282363"/>
            <a:chExt cx="9250043" cy="350883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96126F0-B13A-4457-BE87-C77FE772D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4" y="2317528"/>
              <a:ext cx="4857932" cy="343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77889E4F-C0F8-4AD4-8197-D5CCCD68C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275" y="2282363"/>
              <a:ext cx="4924682" cy="3508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36</a:t>
            </a:fld>
            <a:endParaRPr lang="en-US" sz="14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223D0B-BC55-47B9-A838-CA8EA0A0333E}"/>
              </a:ext>
            </a:extLst>
          </p:cNvPr>
          <p:cNvSpPr txBox="1"/>
          <p:nvPr/>
        </p:nvSpPr>
        <p:spPr>
          <a:xfrm>
            <a:off x="152400" y="1459487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 err="1"/>
              <a:t>Accounting</a:t>
            </a:r>
            <a:r>
              <a:rPr lang="fr-CH" sz="2400" dirty="0"/>
              <a:t> for </a:t>
            </a:r>
            <a:r>
              <a:rPr lang="fr-CH" sz="2400" dirty="0" err="1"/>
              <a:t>overlapping</a:t>
            </a:r>
            <a:r>
              <a:rPr lang="fr-CH" sz="2400" dirty="0"/>
              <a:t>: </a:t>
            </a:r>
            <a:r>
              <a:rPr lang="fr-CH" sz="2000" i="1" dirty="0" err="1"/>
              <a:t>Bewick</a:t>
            </a:r>
            <a:r>
              <a:rPr lang="fr-CH" sz="2000" i="1" dirty="0"/>
              <a:t>,  </a:t>
            </a:r>
            <a:r>
              <a:rPr lang="fr-CH" sz="2000" i="1" dirty="0" err="1"/>
              <a:t>Scharifker</a:t>
            </a:r>
            <a:r>
              <a:rPr lang="fr-CH" sz="2000" i="1" dirty="0"/>
              <a:t> and Hills (1962, 1983)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1E131AD-27AF-5EB6-1739-023380C05CBF}"/>
                  </a:ext>
                </a:extLst>
              </p:cNvPr>
              <p:cNvSpPr txBox="1"/>
              <p:nvPr/>
            </p:nvSpPr>
            <p:spPr>
              <a:xfrm>
                <a:off x="4876800" y="5257800"/>
                <a:ext cx="3952182" cy="694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>
                          <a:latin typeface="Cambria Math" panose="02040503050406030204" pitchFamily="18" charset="0"/>
                        </a:rPr>
                        <m:t>=1.2254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a:rPr lang="fr-CH" sz="1400" b="0" i="1" smtClean="0">
                                      <a:latin typeface="Cambria Math" panose="02040503050406030204" pitchFamily="18" charset="0"/>
                                    </a:rPr>
                                    <m:t>𝑥𝑝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2.3367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</a:rPr>
                                                    <m:t>t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</a:rPr>
                                                    <m:t>max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1E131AD-27AF-5EB6-1739-023380C05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257800"/>
                <a:ext cx="3952182" cy="6949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7EDEBE1-6D75-0E0C-1D6B-B4CB0EC157C6}"/>
                  </a:ext>
                </a:extLst>
              </p:cNvPr>
              <p:cNvSpPr txBox="1"/>
              <p:nvPr/>
            </p:nvSpPr>
            <p:spPr>
              <a:xfrm>
                <a:off x="4804911" y="5970731"/>
                <a:ext cx="4066878" cy="652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>
                          <a:latin typeface="Cambria Math" panose="02040503050406030204" pitchFamily="18" charset="0"/>
                        </a:rPr>
                        <m:t>=1.9542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a:rPr lang="fr-CH" sz="1400" b="0" i="1" smtClean="0">
                                      <a:latin typeface="Cambria Math" panose="02040503050406030204" pitchFamily="18" charset="0"/>
                                    </a:rPr>
                                    <m:t>𝑥𝑝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1.2564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40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7EDEBE1-6D75-0E0C-1D6B-B4CB0EC15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911" y="5970731"/>
                <a:ext cx="4066878" cy="652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7CF268A-DF2B-7389-AE76-20ED5B9B5DB1}"/>
              </a:ext>
            </a:extLst>
          </p:cNvPr>
          <p:cNvCxnSpPr/>
          <p:nvPr/>
        </p:nvCxnSpPr>
        <p:spPr>
          <a:xfrm flipV="1">
            <a:off x="8077200" y="3810000"/>
            <a:ext cx="76200" cy="1447800"/>
          </a:xfrm>
          <a:prstGeom prst="straightConnector1">
            <a:avLst/>
          </a:pr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38776901-4D0C-9622-3D48-E82192FDFF1B}"/>
              </a:ext>
            </a:extLst>
          </p:cNvPr>
          <p:cNvSpPr/>
          <p:nvPr/>
        </p:nvSpPr>
        <p:spPr>
          <a:xfrm>
            <a:off x="8528273" y="3556511"/>
            <a:ext cx="354927" cy="2724820"/>
          </a:xfrm>
          <a:custGeom>
            <a:avLst/>
            <a:gdLst>
              <a:gd name="connsiteX0" fmla="*/ 183799 w 354927"/>
              <a:gd name="connsiteY0" fmla="*/ 2724820 h 2724820"/>
              <a:gd name="connsiteX1" fmla="*/ 349218 w 354927"/>
              <a:gd name="connsiteY1" fmla="*/ 1704735 h 2724820"/>
              <a:gd name="connsiteX2" fmla="*/ 0 w 354927"/>
              <a:gd name="connsiteY2" fmla="*/ 0 h 272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27" h="2724820">
                <a:moveTo>
                  <a:pt x="183799" y="2724820"/>
                </a:moveTo>
                <a:cubicBezTo>
                  <a:pt x="281825" y="2441846"/>
                  <a:pt x="379851" y="2158872"/>
                  <a:pt x="349218" y="1704735"/>
                </a:cubicBezTo>
                <a:cubicBezTo>
                  <a:pt x="318585" y="1250598"/>
                  <a:pt x="159292" y="625299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BDB9DD7-3C28-6033-761C-EAB7DA2CF9B4}"/>
                  </a:ext>
                </a:extLst>
              </p:cNvPr>
              <p:cNvSpPr txBox="1"/>
              <p:nvPr/>
            </p:nvSpPr>
            <p:spPr>
              <a:xfrm>
                <a:off x="509045" y="5281268"/>
                <a:ext cx="3733800" cy="647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40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BDB9DD7-3C28-6033-761C-EAB7DA2C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45" y="5281268"/>
                <a:ext cx="3733800" cy="647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8FC820B-9749-AEA1-B9BD-73C300E24CB6}"/>
                  </a:ext>
                </a:extLst>
              </p:cNvPr>
              <p:cNvSpPr txBox="1"/>
              <p:nvPr/>
            </p:nvSpPr>
            <p:spPr>
              <a:xfrm>
                <a:off x="509045" y="5973231"/>
                <a:ext cx="3733800" cy="647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40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t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8FC820B-9749-AEA1-B9BD-73C300E24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45" y="5973231"/>
                <a:ext cx="3733800" cy="647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BA5C107-064B-254C-DF02-BADF232571F2}"/>
              </a:ext>
            </a:extLst>
          </p:cNvPr>
          <p:cNvCxnSpPr>
            <a:cxnSpLocks/>
          </p:cNvCxnSpPr>
          <p:nvPr/>
        </p:nvCxnSpPr>
        <p:spPr>
          <a:xfrm flipV="1">
            <a:off x="2743200" y="4267200"/>
            <a:ext cx="0" cy="960149"/>
          </a:xfrm>
          <a:prstGeom prst="straightConnector1">
            <a:avLst/>
          </a:pr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09916BCD-0ABF-93EC-5A9A-5500CD07015D}"/>
              </a:ext>
            </a:extLst>
          </p:cNvPr>
          <p:cNvSpPr/>
          <p:nvPr/>
        </p:nvSpPr>
        <p:spPr>
          <a:xfrm>
            <a:off x="3545857" y="4188338"/>
            <a:ext cx="273004" cy="1962820"/>
          </a:xfrm>
          <a:custGeom>
            <a:avLst/>
            <a:gdLst>
              <a:gd name="connsiteX0" fmla="*/ 183799 w 354927"/>
              <a:gd name="connsiteY0" fmla="*/ 2724820 h 2724820"/>
              <a:gd name="connsiteX1" fmla="*/ 349218 w 354927"/>
              <a:gd name="connsiteY1" fmla="*/ 1704735 h 2724820"/>
              <a:gd name="connsiteX2" fmla="*/ 0 w 354927"/>
              <a:gd name="connsiteY2" fmla="*/ 0 h 272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27" h="2724820">
                <a:moveTo>
                  <a:pt x="183799" y="2724820"/>
                </a:moveTo>
                <a:cubicBezTo>
                  <a:pt x="281825" y="2441846"/>
                  <a:pt x="379851" y="2158872"/>
                  <a:pt x="349218" y="1704735"/>
                </a:cubicBezTo>
                <a:cubicBezTo>
                  <a:pt x="318585" y="1250598"/>
                  <a:pt x="159292" y="625299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37</a:t>
            </a:fld>
            <a:endParaRPr lang="en-US" sz="14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7B986B-E3DF-4E4E-B9FD-95BCCFF2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462242"/>
            <a:ext cx="6934200" cy="51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9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</a:t>
            </a:r>
            <a:r>
              <a:rPr lang="fr-CH" spc="-5" dirty="0" err="1"/>
              <a:t>Nucleation</a:t>
            </a:r>
            <a:r>
              <a:rPr lang="fr-CH" spc="-5" dirty="0"/>
              <a:t> and </a:t>
            </a:r>
            <a:r>
              <a:rPr lang="fr-CH" spc="-5" dirty="0" err="1"/>
              <a:t>growth</a:t>
            </a:r>
            <a:r>
              <a:rPr lang="fr-CH" spc="-5" dirty="0"/>
              <a:t> process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Nucleation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38</a:t>
            </a:fld>
            <a:endParaRPr lang="en-US" sz="14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7B986B-E3DF-4E4E-B9FD-95BCCFF21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18"/>
          <a:stretch/>
        </p:blipFill>
        <p:spPr>
          <a:xfrm>
            <a:off x="1104900" y="4114800"/>
            <a:ext cx="6934200" cy="252638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9BAAB8E-EB20-41A7-9A08-231EC3263C03}"/>
              </a:ext>
            </a:extLst>
          </p:cNvPr>
          <p:cNvCxnSpPr>
            <a:cxnSpLocks/>
          </p:cNvCxnSpPr>
          <p:nvPr/>
        </p:nvCxnSpPr>
        <p:spPr>
          <a:xfrm>
            <a:off x="3657600" y="3657600"/>
            <a:ext cx="381000" cy="762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5A5BC1D-A2EA-4B71-B19F-0ED40DBAA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33" t="47037" r="27500" b="17407"/>
          <a:stretch/>
        </p:blipFill>
        <p:spPr>
          <a:xfrm>
            <a:off x="4572000" y="4137777"/>
            <a:ext cx="3429000" cy="2491624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32CD3E9-7ABA-4269-AF54-CA016D719275}"/>
              </a:ext>
            </a:extLst>
          </p:cNvPr>
          <p:cNvCxnSpPr>
            <a:cxnSpLocks/>
          </p:cNvCxnSpPr>
          <p:nvPr/>
        </p:nvCxnSpPr>
        <p:spPr>
          <a:xfrm>
            <a:off x="4419600" y="3657600"/>
            <a:ext cx="1104902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6BA0B9F-FBF3-4D02-B649-B221A84831B2}"/>
              </a:ext>
            </a:extLst>
          </p:cNvPr>
          <p:cNvSpPr txBox="1"/>
          <p:nvPr/>
        </p:nvSpPr>
        <p:spPr>
          <a:xfrm>
            <a:off x="1752600" y="324433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Successive </a:t>
            </a:r>
            <a:r>
              <a:rPr lang="fr-CH" dirty="0" err="1"/>
              <a:t>nucleation</a:t>
            </a:r>
            <a:r>
              <a:rPr lang="fr-CH" dirty="0"/>
              <a:t> and </a:t>
            </a:r>
            <a:r>
              <a:rPr lang="fr-CH" dirty="0" err="1"/>
              <a:t>overlapping</a:t>
            </a:r>
            <a:r>
              <a:rPr lang="fr-CH" dirty="0"/>
              <a:t> of 2D </a:t>
            </a:r>
            <a:r>
              <a:rPr lang="fr-CH" dirty="0" err="1"/>
              <a:t>layers</a:t>
            </a:r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C072F4-0FCC-4ED4-93B2-9482D49F105F}"/>
              </a:ext>
            </a:extLst>
          </p:cNvPr>
          <p:cNvSpPr txBox="1"/>
          <p:nvPr/>
        </p:nvSpPr>
        <p:spPr>
          <a:xfrm>
            <a:off x="5791200" y="4191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dirty="0" err="1"/>
              <a:t>Polylayers</a:t>
            </a:r>
            <a:r>
              <a:rPr lang="fr-CH" sz="1400" dirty="0"/>
              <a:t> </a:t>
            </a:r>
            <a:r>
              <a:rPr lang="fr-CH" sz="1400" dirty="0" err="1"/>
              <a:t>growth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8390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2">
            <a:extLst>
              <a:ext uri="{FF2B5EF4-FFF2-40B4-BE49-F238E27FC236}">
                <a16:creationId xmlns:a16="http://schemas.microsoft.com/office/drawing/2014/main" id="{A6487A12-9402-40D1-8967-0BF5F4D21B49}"/>
              </a:ext>
            </a:extLst>
          </p:cNvPr>
          <p:cNvSpPr txBox="1"/>
          <p:nvPr/>
        </p:nvSpPr>
        <p:spPr>
          <a:xfrm>
            <a:off x="1628458" y="914400"/>
            <a:ext cx="5887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Microstructure and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morphology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IV) </a:t>
            </a:r>
            <a:r>
              <a:rPr lang="fr-CH" spc="-5" dirty="0" err="1"/>
              <a:t>Electrodeposit</a:t>
            </a:r>
            <a:r>
              <a:rPr lang="fr-CH" spc="-5" dirty="0"/>
              <a:t> </a:t>
            </a:r>
            <a:r>
              <a:rPr lang="fr-CH" spc="-5" dirty="0" err="1"/>
              <a:t>characteristics</a:t>
            </a:r>
            <a:endParaRPr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39</a:t>
            </a:fld>
            <a:endParaRPr lang="en-US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FA6B7-80D3-4C45-90E5-98E3DBC24CE5}"/>
              </a:ext>
            </a:extLst>
          </p:cNvPr>
          <p:cNvSpPr txBox="1"/>
          <p:nvPr/>
        </p:nvSpPr>
        <p:spPr>
          <a:xfrm>
            <a:off x="609600" y="1676400"/>
            <a:ext cx="7924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Microstucture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CH" sz="2400" dirty="0"/>
              <a:t> </a:t>
            </a:r>
            <a:endParaRPr lang="fr-CH" sz="2000" dirty="0"/>
          </a:p>
          <a:p>
            <a:r>
              <a:rPr lang="fr-CH" sz="2000" dirty="0" err="1"/>
              <a:t>Atoms</a:t>
            </a:r>
            <a:r>
              <a:rPr lang="fr-CH" sz="2000" dirty="0"/>
              <a:t> are </a:t>
            </a:r>
            <a:r>
              <a:rPr lang="fr-CH" sz="2000" dirty="0" err="1"/>
              <a:t>arranged</a:t>
            </a:r>
            <a:r>
              <a:rPr lang="fr-CH" sz="2000" dirty="0"/>
              <a:t> in 3 dimensions </a:t>
            </a:r>
            <a:r>
              <a:rPr lang="fr-CH" sz="2000" dirty="0" err="1"/>
              <a:t>with</a:t>
            </a:r>
            <a:r>
              <a:rPr lang="fr-CH" sz="2000" dirty="0"/>
              <a:t> a certain </a:t>
            </a:r>
            <a:r>
              <a:rPr lang="fr-CH" sz="2000" dirty="0" err="1"/>
              <a:t>periodicity</a:t>
            </a:r>
            <a:r>
              <a:rPr lang="fr-CH" sz="2000" dirty="0"/>
              <a:t> </a:t>
            </a:r>
            <a:r>
              <a:rPr lang="fr-CH" sz="2000" dirty="0" err="1"/>
              <a:t>degree</a:t>
            </a:r>
            <a:endParaRPr lang="fr-CH" sz="2000" dirty="0"/>
          </a:p>
          <a:p>
            <a:endParaRPr lang="fr-CH" dirty="0"/>
          </a:p>
          <a:p>
            <a:endParaRPr lang="fr-CH" dirty="0"/>
          </a:p>
          <a:p>
            <a:pPr marL="285750" indent="-285750">
              <a:buFontTx/>
              <a:buChar char="-"/>
            </a:pPr>
            <a:r>
              <a:rPr lang="fr-CH" dirty="0" err="1"/>
              <a:t>Monocrystalline</a:t>
            </a:r>
            <a:r>
              <a:rPr lang="fr-CH" dirty="0"/>
              <a:t>: </a:t>
            </a:r>
            <a:r>
              <a:rPr lang="fr-CH" dirty="0" err="1"/>
              <a:t>periodicity</a:t>
            </a:r>
            <a:r>
              <a:rPr lang="fr-CH" dirty="0"/>
              <a:t> </a:t>
            </a:r>
            <a:r>
              <a:rPr lang="fr-CH" dirty="0" err="1"/>
              <a:t>extends</a:t>
            </a:r>
            <a:r>
              <a:rPr lang="fr-CH" dirty="0"/>
              <a:t> on the </a:t>
            </a:r>
            <a:r>
              <a:rPr lang="fr-CH" dirty="0" err="1"/>
              <a:t>whole</a:t>
            </a:r>
            <a:r>
              <a:rPr lang="fr-CH" dirty="0"/>
              <a:t> </a:t>
            </a:r>
            <a:r>
              <a:rPr lang="fr-CH" dirty="0" err="1"/>
              <a:t>solid</a:t>
            </a:r>
            <a:endParaRPr lang="fr-CH" dirty="0"/>
          </a:p>
          <a:p>
            <a:pPr marL="285750" indent="-285750">
              <a:buFontTx/>
              <a:buChar char="-"/>
            </a:pPr>
            <a:endParaRPr lang="fr-CH" dirty="0"/>
          </a:p>
          <a:p>
            <a:pPr marL="285750" indent="-285750">
              <a:buFontTx/>
              <a:buChar char="-"/>
            </a:pPr>
            <a:r>
              <a:rPr lang="fr-CH" dirty="0" err="1"/>
              <a:t>Polycrystalline</a:t>
            </a:r>
            <a:r>
              <a:rPr lang="fr-CH" dirty="0"/>
              <a:t>: </a:t>
            </a:r>
            <a:r>
              <a:rPr lang="fr-CH" dirty="0" err="1"/>
              <a:t>periodicity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interrupted</a:t>
            </a:r>
            <a:r>
              <a:rPr lang="fr-CH" dirty="0"/>
              <a:t> at grain </a:t>
            </a:r>
            <a:r>
              <a:rPr lang="fr-CH" dirty="0" err="1"/>
              <a:t>boundaries</a:t>
            </a:r>
            <a:endParaRPr lang="fr-CH" dirty="0"/>
          </a:p>
          <a:p>
            <a:pPr marL="285750" indent="-285750">
              <a:buFontTx/>
              <a:buChar char="-"/>
            </a:pPr>
            <a:endParaRPr lang="fr-CH" dirty="0"/>
          </a:p>
          <a:p>
            <a:pPr marL="285750" indent="-285750">
              <a:buFontTx/>
              <a:buChar char="-"/>
            </a:pPr>
            <a:r>
              <a:rPr lang="fr-CH" dirty="0" err="1"/>
              <a:t>Nanocrystalline</a:t>
            </a:r>
            <a:r>
              <a:rPr lang="fr-CH" dirty="0"/>
              <a:t>: </a:t>
            </a:r>
            <a:r>
              <a:rPr lang="fr-CH" dirty="0" err="1"/>
              <a:t>periodicity</a:t>
            </a:r>
            <a:r>
              <a:rPr lang="fr-CH" dirty="0"/>
              <a:t> </a:t>
            </a:r>
            <a:r>
              <a:rPr lang="fr-CH" dirty="0" err="1"/>
              <a:t>extends</a:t>
            </a:r>
            <a:r>
              <a:rPr lang="fr-CH" dirty="0"/>
              <a:t> over a few </a:t>
            </a:r>
            <a:r>
              <a:rPr lang="fr-CH" dirty="0" err="1"/>
              <a:t>nanometers</a:t>
            </a:r>
            <a:endParaRPr lang="fr-CH" dirty="0"/>
          </a:p>
          <a:p>
            <a:pPr marL="285750" indent="-285750">
              <a:buFontTx/>
              <a:buChar char="-"/>
            </a:pPr>
            <a:endParaRPr lang="fr-CH" dirty="0"/>
          </a:p>
          <a:p>
            <a:pPr marL="285750" indent="-285750">
              <a:buFontTx/>
              <a:buChar char="-"/>
            </a:pPr>
            <a:r>
              <a:rPr lang="fr-CH" dirty="0" err="1"/>
              <a:t>Amorphous</a:t>
            </a:r>
            <a:r>
              <a:rPr lang="fr-CH" dirty="0"/>
              <a:t>: </a:t>
            </a:r>
            <a:r>
              <a:rPr lang="fr-CH" dirty="0" err="1"/>
              <a:t>periodicity</a:t>
            </a:r>
            <a:r>
              <a:rPr lang="fr-CH" dirty="0"/>
              <a:t> breaks at short distance (</a:t>
            </a:r>
            <a:r>
              <a:rPr lang="fr-CH" dirty="0" err="1"/>
              <a:t>lattice</a:t>
            </a:r>
            <a:r>
              <a:rPr lang="fr-CH" dirty="0"/>
              <a:t> </a:t>
            </a:r>
            <a:r>
              <a:rPr lang="fr-CH" dirty="0" err="1"/>
              <a:t>parameter</a:t>
            </a:r>
            <a:r>
              <a:rPr lang="fr-CH" dirty="0"/>
              <a:t>)</a:t>
            </a:r>
          </a:p>
          <a:p>
            <a:endParaRPr lang="fr-CH" dirty="0"/>
          </a:p>
          <a:p>
            <a:endParaRPr lang="en-US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DA7F8C6-AE9E-4BFD-9DA9-FF58D0310322}"/>
              </a:ext>
            </a:extLst>
          </p:cNvPr>
          <p:cNvCxnSpPr>
            <a:cxnSpLocks/>
          </p:cNvCxnSpPr>
          <p:nvPr/>
        </p:nvCxnSpPr>
        <p:spPr>
          <a:xfrm flipV="1">
            <a:off x="8342560" y="3009147"/>
            <a:ext cx="0" cy="1905000"/>
          </a:xfrm>
          <a:prstGeom prst="straightConnector1">
            <a:avLst/>
          </a:prstGeom>
          <a:ln w="28575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E9E86B9-0DC4-40EF-88FA-10B2F148428B}"/>
              </a:ext>
            </a:extLst>
          </p:cNvPr>
          <p:cNvSpPr txBox="1"/>
          <p:nvPr/>
        </p:nvSpPr>
        <p:spPr>
          <a:xfrm>
            <a:off x="7732960" y="262814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rgbClr val="0000FF"/>
                </a:solidFill>
              </a:rPr>
              <a:t>Ductility</a:t>
            </a:r>
            <a:r>
              <a:rPr lang="fr-CH" dirty="0">
                <a:solidFill>
                  <a:srgbClr val="0000FF"/>
                </a:solidFill>
              </a:rPr>
              <a:t> ↗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815BB1A-A7EC-4ED1-B3ED-2879752832B7}"/>
              </a:ext>
            </a:extLst>
          </p:cNvPr>
          <p:cNvCxnSpPr>
            <a:cxnSpLocks/>
          </p:cNvCxnSpPr>
          <p:nvPr/>
        </p:nvCxnSpPr>
        <p:spPr>
          <a:xfrm>
            <a:off x="7819690" y="3075391"/>
            <a:ext cx="0" cy="1905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511D66A-D4D9-4547-BA2D-53FFE8EF66D8}"/>
              </a:ext>
            </a:extLst>
          </p:cNvPr>
          <p:cNvSpPr txBox="1"/>
          <p:nvPr/>
        </p:nvSpPr>
        <p:spPr>
          <a:xfrm>
            <a:off x="7095790" y="5048071"/>
            <a:ext cx="1447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rgbClr val="FF0000"/>
                </a:solidFill>
              </a:rPr>
              <a:t>Hardness</a:t>
            </a:r>
            <a:r>
              <a:rPr lang="fr-CH" dirty="0">
                <a:solidFill>
                  <a:srgbClr val="FF0000"/>
                </a:solidFill>
              </a:rPr>
              <a:t> ↗ </a:t>
            </a:r>
            <a:r>
              <a:rPr lang="fr-CH" dirty="0" err="1">
                <a:solidFill>
                  <a:srgbClr val="FF0000"/>
                </a:solidFill>
              </a:rPr>
              <a:t>Brightness</a:t>
            </a:r>
            <a:r>
              <a:rPr lang="fr-CH" dirty="0">
                <a:solidFill>
                  <a:srgbClr val="FF0000"/>
                </a:solidFill>
              </a:rPr>
              <a:t> ↗ </a:t>
            </a:r>
            <a:r>
              <a:rPr lang="fr-CH" dirty="0" err="1">
                <a:solidFill>
                  <a:srgbClr val="FF0000"/>
                </a:solidFill>
              </a:rPr>
              <a:t>Brittleness</a:t>
            </a:r>
            <a:r>
              <a:rPr lang="fr-CH" dirty="0">
                <a:solidFill>
                  <a:srgbClr val="FF0000"/>
                </a:solidFill>
              </a:rPr>
              <a:t> ↗</a:t>
            </a:r>
          </a:p>
          <a:p>
            <a:pPr algn="ctr"/>
            <a:r>
              <a:rPr lang="fr-CH" dirty="0" err="1">
                <a:solidFill>
                  <a:srgbClr val="FF0000"/>
                </a:solidFill>
              </a:rPr>
              <a:t>Resistivity</a:t>
            </a:r>
            <a:r>
              <a:rPr lang="fr-CH" dirty="0">
                <a:solidFill>
                  <a:srgbClr val="FF0000"/>
                </a:solidFill>
              </a:rPr>
              <a:t> ↗</a:t>
            </a:r>
          </a:p>
        </p:txBody>
      </p:sp>
    </p:spTree>
    <p:extLst>
      <p:ext uri="{BB962C8B-B14F-4D97-AF65-F5344CB8AC3E}">
        <p14:creationId xmlns:p14="http://schemas.microsoft.com/office/powerpoint/2010/main" val="141934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1) Adsorption on a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planar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surface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</a:t>
            </a:fld>
            <a:endParaRPr lang="en-US" sz="14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D8D13F-48FC-4EA7-AF2A-9A35ED92D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99" t="50130" r="24168" b="23318"/>
          <a:stretch/>
        </p:blipFill>
        <p:spPr>
          <a:xfrm>
            <a:off x="4495800" y="3655663"/>
            <a:ext cx="4495800" cy="20144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DA3BE4-8BBD-493F-BE58-45C301FD1D86}"/>
              </a:ext>
            </a:extLst>
          </p:cNvPr>
          <p:cNvSpPr txBox="1"/>
          <p:nvPr/>
        </p:nvSpPr>
        <p:spPr>
          <a:xfrm>
            <a:off x="228601" y="1889600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A </a:t>
            </a:r>
            <a:r>
              <a:rPr lang="fr-CH" sz="2000" dirty="0" err="1"/>
              <a:t>negative</a:t>
            </a:r>
            <a:r>
              <a:rPr lang="fr-CH" sz="2000" dirty="0"/>
              <a:t> </a:t>
            </a:r>
            <a:r>
              <a:rPr lang="fr-CH" sz="2000" dirty="0" err="1"/>
              <a:t>potential</a:t>
            </a:r>
            <a:r>
              <a:rPr lang="fr-CH" sz="2000" dirty="0"/>
              <a:t> </a:t>
            </a:r>
            <a:r>
              <a:rPr lang="fr-CH" sz="2000" dirty="0" err="1"/>
              <a:t>is</a:t>
            </a:r>
            <a:r>
              <a:rPr lang="fr-CH" sz="2000" dirty="0"/>
              <a:t> </a:t>
            </a:r>
            <a:r>
              <a:rPr lang="fr-CH" sz="2000" dirty="0" err="1"/>
              <a:t>imposed</a:t>
            </a:r>
            <a:r>
              <a:rPr lang="fr-CH" sz="2000" dirty="0"/>
              <a:t> to the </a:t>
            </a:r>
            <a:r>
              <a:rPr lang="fr-CH" sz="2000" dirty="0" err="1"/>
              <a:t>substrate</a:t>
            </a:r>
            <a:endParaRPr lang="fr-CH" sz="2000" dirty="0"/>
          </a:p>
          <a:p>
            <a:endParaRPr lang="fr-CH" sz="2000" dirty="0"/>
          </a:p>
          <a:p>
            <a:r>
              <a:rPr lang="fr-CH" sz="2000" dirty="0"/>
              <a:t>Interactions cathode (-) — cations (+)</a:t>
            </a:r>
          </a:p>
          <a:p>
            <a:endParaRPr lang="fr-CH" sz="2000" dirty="0"/>
          </a:p>
          <a:p>
            <a:r>
              <a:rPr lang="fr-CH" sz="2000" dirty="0" err="1"/>
              <a:t>Displacement</a:t>
            </a:r>
            <a:r>
              <a:rPr lang="fr-CH" sz="2000" dirty="0"/>
              <a:t> of the </a:t>
            </a:r>
            <a:r>
              <a:rPr lang="fr-CH" sz="2000" dirty="0" err="1"/>
              <a:t>hydration</a:t>
            </a:r>
            <a:r>
              <a:rPr lang="fr-CH" sz="2000" dirty="0"/>
              <a:t> </a:t>
            </a:r>
            <a:r>
              <a:rPr lang="fr-CH" sz="2000" dirty="0" err="1"/>
              <a:t>shell</a:t>
            </a:r>
            <a:r>
              <a:rPr lang="fr-CH" sz="2000" dirty="0"/>
              <a:t> and </a:t>
            </a:r>
            <a:r>
              <a:rPr lang="fr-CH" sz="2000" dirty="0" err="1"/>
              <a:t>transfer</a:t>
            </a:r>
            <a:r>
              <a:rPr lang="fr-CH" sz="2000" dirty="0"/>
              <a:t> of the cation to the surface</a:t>
            </a:r>
            <a:endParaRPr lang="en-US" sz="20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317B180-651B-47EE-A84A-3F0989770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0" t="20371" r="24168" b="50915"/>
          <a:stretch/>
        </p:blipFill>
        <p:spPr>
          <a:xfrm>
            <a:off x="228600" y="3536510"/>
            <a:ext cx="4080163" cy="2178490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ED8483F-3396-45EE-A73B-C493CE7A4EF6}"/>
              </a:ext>
            </a:extLst>
          </p:cNvPr>
          <p:cNvSpPr/>
          <p:nvPr/>
        </p:nvSpPr>
        <p:spPr>
          <a:xfrm>
            <a:off x="3962400" y="4755710"/>
            <a:ext cx="762000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1862C2-3D58-4958-83FA-1C33DD918B07}"/>
              </a:ext>
            </a:extLst>
          </p:cNvPr>
          <p:cNvSpPr txBox="1"/>
          <p:nvPr/>
        </p:nvSpPr>
        <p:spPr>
          <a:xfrm>
            <a:off x="381000" y="59436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Symmetrical</a:t>
            </a:r>
            <a:r>
              <a:rPr lang="fr-CH" dirty="0"/>
              <a:t> </a:t>
            </a:r>
            <a:r>
              <a:rPr lang="fr-CH" dirty="0" err="1"/>
              <a:t>transfer</a:t>
            </a:r>
            <a:r>
              <a:rPr lang="fr-CH" dirty="0"/>
              <a:t>: </a:t>
            </a:r>
            <a:r>
              <a:rPr lang="fr-CH" dirty="0" err="1"/>
              <a:t>only</a:t>
            </a:r>
            <a:r>
              <a:rPr lang="fr-CH" dirty="0"/>
              <a:t> the </a:t>
            </a:r>
            <a:r>
              <a:rPr lang="fr-CH" dirty="0" err="1"/>
              <a:t>outer</a:t>
            </a:r>
            <a:r>
              <a:rPr lang="fr-CH" dirty="0"/>
              <a:t> </a:t>
            </a:r>
            <a:r>
              <a:rPr lang="fr-CH" dirty="0" err="1"/>
              <a:t>solvation</a:t>
            </a:r>
            <a:r>
              <a:rPr lang="fr-CH" dirty="0"/>
              <a:t> </a:t>
            </a:r>
            <a:r>
              <a:rPr lang="fr-CH" dirty="0" err="1"/>
              <a:t>shell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displaced</a:t>
            </a:r>
            <a:endParaRPr lang="fr-CH" dirty="0"/>
          </a:p>
          <a:p>
            <a:pPr algn="ctr"/>
            <a:r>
              <a:rPr lang="fr-CH" dirty="0"/>
              <a:t>Need to </a:t>
            </a:r>
            <a:r>
              <a:rPr lang="fr-CH" dirty="0" err="1"/>
              <a:t>disrupt</a:t>
            </a:r>
            <a:r>
              <a:rPr lang="fr-CH" dirty="0"/>
              <a:t> the </a:t>
            </a:r>
            <a:r>
              <a:rPr lang="fr-CH" dirty="0" err="1"/>
              <a:t>inner</a:t>
            </a:r>
            <a:r>
              <a:rPr lang="fr-CH" dirty="0"/>
              <a:t> </a:t>
            </a:r>
            <a:r>
              <a:rPr lang="fr-CH" dirty="0" err="1"/>
              <a:t>shell</a:t>
            </a:r>
            <a:r>
              <a:rPr lang="fr-CH" dirty="0"/>
              <a:t> to </a:t>
            </a:r>
            <a:r>
              <a:rPr lang="fr-CH" dirty="0" err="1"/>
              <a:t>transfer</a:t>
            </a:r>
            <a:r>
              <a:rPr lang="fr-CH" dirty="0"/>
              <a:t> the cation to the surface</a:t>
            </a:r>
          </a:p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CC155A-83CB-2545-7635-8A8F53115163}"/>
              </a:ext>
            </a:extLst>
          </p:cNvPr>
          <p:cNvSpPr txBox="1"/>
          <p:nvPr/>
        </p:nvSpPr>
        <p:spPr>
          <a:xfrm>
            <a:off x="4998950" y="5574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Cation </a:t>
            </a: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B689AC-D6E1-CECC-5573-A767EB01F43B}"/>
              </a:ext>
            </a:extLst>
          </p:cNvPr>
          <p:cNvSpPr txBox="1"/>
          <p:nvPr/>
        </p:nvSpPr>
        <p:spPr>
          <a:xfrm>
            <a:off x="304800" y="5574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Symmetrical</a:t>
            </a: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567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IV) </a:t>
            </a:r>
            <a:r>
              <a:rPr lang="fr-CH" spc="-5" dirty="0" err="1"/>
              <a:t>Electrodeposit</a:t>
            </a:r>
            <a:r>
              <a:rPr lang="fr-CH" spc="-5" dirty="0"/>
              <a:t> </a:t>
            </a:r>
            <a:r>
              <a:rPr lang="fr-CH" spc="-5" dirty="0" err="1"/>
              <a:t>characteristics</a:t>
            </a:r>
            <a:endParaRPr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40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Microstructure and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morphology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6408A1-AAFC-4BC9-BA14-9E5FD9FD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999" y="2514600"/>
            <a:ext cx="6025559" cy="3555082"/>
          </a:xfrm>
          <a:prstGeom prst="rect">
            <a:avLst/>
          </a:prstGeom>
        </p:spPr>
      </p:pic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30B804B5-B6F7-4932-B6DD-B99BDA6C3375}"/>
              </a:ext>
            </a:extLst>
          </p:cNvPr>
          <p:cNvSpPr/>
          <p:nvPr/>
        </p:nvSpPr>
        <p:spPr>
          <a:xfrm flipH="1">
            <a:off x="7552990" y="2514600"/>
            <a:ext cx="228600" cy="3558892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E6A293-747E-4F2A-91FF-E7D1FB086303}"/>
              </a:ext>
            </a:extLst>
          </p:cNvPr>
          <p:cNvSpPr txBox="1"/>
          <p:nvPr/>
        </p:nvSpPr>
        <p:spPr>
          <a:xfrm rot="16200000">
            <a:off x="-361265" y="4069750"/>
            <a:ext cx="262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solidFill>
                  <a:srgbClr val="0000FF"/>
                </a:solidFill>
              </a:rPr>
              <a:t>Low </a:t>
            </a:r>
            <a:r>
              <a:rPr lang="fr-CH" sz="2400" dirty="0" err="1">
                <a:solidFill>
                  <a:srgbClr val="0000FF"/>
                </a:solidFill>
              </a:rPr>
              <a:t>overpotentials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90A789-A1CD-44F4-AF84-076C63ABA598}"/>
              </a:ext>
            </a:extLst>
          </p:cNvPr>
          <p:cNvSpPr txBox="1"/>
          <p:nvPr/>
        </p:nvSpPr>
        <p:spPr>
          <a:xfrm rot="16200000">
            <a:off x="6713535" y="4069750"/>
            <a:ext cx="262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solidFill>
                  <a:srgbClr val="0000FF"/>
                </a:solidFill>
              </a:rPr>
              <a:t>High </a:t>
            </a:r>
            <a:r>
              <a:rPr lang="fr-CH" sz="2400" dirty="0" err="1">
                <a:solidFill>
                  <a:srgbClr val="0000FF"/>
                </a:solidFill>
              </a:rPr>
              <a:t>overpotentials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881E3E1B-0057-4E42-898D-210142B8000C}"/>
              </a:ext>
            </a:extLst>
          </p:cNvPr>
          <p:cNvSpPr/>
          <p:nvPr/>
        </p:nvSpPr>
        <p:spPr>
          <a:xfrm>
            <a:off x="1295400" y="2514600"/>
            <a:ext cx="228600" cy="3558892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D722E6-FECA-56F7-25DD-71E6219790E1}"/>
              </a:ext>
            </a:extLst>
          </p:cNvPr>
          <p:cNvSpPr txBox="1"/>
          <p:nvPr/>
        </p:nvSpPr>
        <p:spPr>
          <a:xfrm>
            <a:off x="609600" y="1676400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Morphology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CH" sz="2400" dirty="0"/>
              <a:t> </a:t>
            </a:r>
            <a:endParaRPr lang="fr-C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64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IV) </a:t>
            </a:r>
            <a:r>
              <a:rPr lang="fr-CH" spc="-5" dirty="0" err="1"/>
              <a:t>Electrodeposit</a:t>
            </a:r>
            <a:r>
              <a:rPr lang="fr-CH" spc="-5" dirty="0"/>
              <a:t> </a:t>
            </a:r>
            <a:r>
              <a:rPr lang="fr-CH" spc="-5" dirty="0" err="1"/>
              <a:t>characteristics</a:t>
            </a:r>
            <a:endParaRPr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41</a:t>
            </a:fld>
            <a:endParaRPr lang="en-US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FA6B7-80D3-4C45-90E5-98E3DBC24CE5}"/>
              </a:ext>
            </a:extLst>
          </p:cNvPr>
          <p:cNvSpPr txBox="1"/>
          <p:nvPr/>
        </p:nvSpPr>
        <p:spPr>
          <a:xfrm>
            <a:off x="228600" y="16002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Dendritic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fr-CH" sz="2000" dirty="0"/>
          </a:p>
          <a:p>
            <a:r>
              <a:rPr lang="fr-CH" sz="2000" dirty="0" err="1"/>
              <a:t>Related</a:t>
            </a:r>
            <a:r>
              <a:rPr lang="fr-CH" sz="2000" dirty="0"/>
              <a:t> to </a:t>
            </a:r>
            <a:r>
              <a:rPr lang="fr-CH" sz="2000" dirty="0" err="1"/>
              <a:t>crystal</a:t>
            </a:r>
            <a:r>
              <a:rPr lang="fr-CH" sz="2000" dirty="0"/>
              <a:t> </a:t>
            </a:r>
          </a:p>
          <a:p>
            <a:r>
              <a:rPr lang="fr-CH" sz="2000" dirty="0" err="1"/>
              <a:t>symmetry</a:t>
            </a:r>
            <a:r>
              <a:rPr lang="fr-CH" sz="2000" dirty="0"/>
              <a:t> and mass</a:t>
            </a:r>
          </a:p>
          <a:p>
            <a:r>
              <a:rPr lang="fr-CH" sz="2000" dirty="0" err="1"/>
              <a:t>transfer</a:t>
            </a:r>
            <a:r>
              <a:rPr lang="fr-CH" sz="2000" dirty="0"/>
              <a:t> limitation</a:t>
            </a:r>
            <a:endParaRPr lang="fr-CH" dirty="0"/>
          </a:p>
          <a:p>
            <a:endParaRPr lang="fr-CH" dirty="0"/>
          </a:p>
          <a:p>
            <a:endParaRPr lang="en-US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Microstructure and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morphology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6E96EF-587C-42B1-B33E-F55E48B0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93" y="4481771"/>
            <a:ext cx="2247900" cy="22681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0481E3-E02F-4EED-874C-AD44083BF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10" y="4481771"/>
            <a:ext cx="3187690" cy="22681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17F8BB-CFB3-4407-ACB6-78D44B19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535" y="1566485"/>
            <a:ext cx="5974465" cy="28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66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42</a:t>
            </a:fld>
            <a:endParaRPr lang="en-US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FA6B7-80D3-4C45-90E5-98E3DBC24CE5}"/>
              </a:ext>
            </a:extLst>
          </p:cNvPr>
          <p:cNvSpPr txBox="1"/>
          <p:nvPr/>
        </p:nvSpPr>
        <p:spPr>
          <a:xfrm>
            <a:off x="228600" y="160020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morphology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microstructure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determined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by:</a:t>
            </a:r>
          </a:p>
          <a:p>
            <a:pPr marL="342900" indent="-342900">
              <a:buFontTx/>
              <a:buChar char="-"/>
            </a:pP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Nucleation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 and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</a:t>
            </a:r>
            <a:endParaRPr lang="fr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 and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orientation</a:t>
            </a:r>
          </a:p>
          <a:p>
            <a:endParaRPr lang="en-US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Effect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of 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overpotential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CFF912-8DCE-44B3-8821-D0888BAF3756}"/>
              </a:ext>
            </a:extLst>
          </p:cNvPr>
          <p:cNvSpPr txBox="1"/>
          <p:nvPr/>
        </p:nvSpPr>
        <p:spPr>
          <a:xfrm>
            <a:off x="3048000" y="51448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Fast </a:t>
            </a:r>
            <a:r>
              <a:rPr lang="fr-CH" dirty="0" err="1"/>
              <a:t>growth</a:t>
            </a:r>
            <a:r>
              <a:rPr lang="fr-CH" dirty="0"/>
              <a:t> rate: 	</a:t>
            </a:r>
            <a:r>
              <a:rPr lang="fr-CH" dirty="0" err="1"/>
              <a:t>Nanocrystals</a:t>
            </a:r>
            <a:r>
              <a:rPr lang="fr-CH" dirty="0"/>
              <a:t>: fast </a:t>
            </a:r>
            <a:r>
              <a:rPr lang="fr-CH" dirty="0" err="1"/>
              <a:t>nucleation</a:t>
            </a:r>
            <a:endParaRPr lang="fr-CH" dirty="0"/>
          </a:p>
          <a:p>
            <a:pPr lvl="4"/>
            <a:r>
              <a:rPr lang="fr-CH" dirty="0"/>
              <a:t>Dendrites: slow </a:t>
            </a:r>
            <a:r>
              <a:rPr lang="fr-CH" dirty="0" err="1"/>
              <a:t>nucleation</a:t>
            </a:r>
            <a:r>
              <a:rPr lang="fr-CH" dirty="0"/>
              <a:t> (</a:t>
            </a:r>
            <a:r>
              <a:rPr lang="fr-CH" dirty="0" err="1"/>
              <a:t>depletion</a:t>
            </a:r>
            <a:r>
              <a:rPr lang="fr-CH" dirty="0"/>
              <a:t>)  </a:t>
            </a:r>
            <a:endParaRPr lang="en-US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8B95E5F-9D15-4256-B9A5-E2B820EF8F8C}"/>
              </a:ext>
            </a:extLst>
          </p:cNvPr>
          <p:cNvCxnSpPr>
            <a:cxnSpLocks/>
          </p:cNvCxnSpPr>
          <p:nvPr/>
        </p:nvCxnSpPr>
        <p:spPr>
          <a:xfrm>
            <a:off x="1905000" y="3115669"/>
            <a:ext cx="0" cy="328513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77669144-663A-4A6D-82C6-133E0DEA0DBB}"/>
              </a:ext>
            </a:extLst>
          </p:cNvPr>
          <p:cNvSpPr txBox="1"/>
          <p:nvPr/>
        </p:nvSpPr>
        <p:spPr>
          <a:xfrm>
            <a:off x="228600" y="417512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>
                <a:solidFill>
                  <a:schemeClr val="accent2"/>
                </a:solidFill>
              </a:rPr>
              <a:t>Overpotential</a:t>
            </a:r>
            <a:r>
              <a:rPr lang="fr-CH" b="1" dirty="0">
                <a:solidFill>
                  <a:schemeClr val="accent2"/>
                </a:solidFill>
              </a:rPr>
              <a:t> </a:t>
            </a:r>
            <a:r>
              <a:rPr lang="fr-CH" b="1" dirty="0" err="1">
                <a:solidFill>
                  <a:schemeClr val="accent2"/>
                </a:solidFill>
              </a:rPr>
              <a:t>increases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4339276-0351-46CC-AD04-64DA06842737}"/>
              </a:ext>
            </a:extLst>
          </p:cNvPr>
          <p:cNvSpPr txBox="1"/>
          <p:nvPr/>
        </p:nvSpPr>
        <p:spPr>
          <a:xfrm>
            <a:off x="2057400" y="5308942"/>
            <a:ext cx="205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mt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E8A3966-3F5F-418F-95A5-15BDEE7B7428}"/>
                  </a:ext>
                </a:extLst>
              </p:cNvPr>
              <p:cNvSpPr txBox="1"/>
              <p:nvPr/>
            </p:nvSpPr>
            <p:spPr>
              <a:xfrm>
                <a:off x="2057400" y="6217267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 err="1"/>
                  <a:t>i</a:t>
                </a:r>
                <a:r>
                  <a:rPr lang="fr-CH" baseline="-25000" dirty="0" err="1"/>
                  <a:t>c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CH" dirty="0"/>
                  <a:t> i</a:t>
                </a:r>
                <a:r>
                  <a:rPr lang="fr-CH" baseline="-25000" dirty="0"/>
                  <a:t>lim</a:t>
                </a:r>
                <a:endParaRPr lang="en-US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E8A3966-3F5F-418F-95A5-15BDEE7B7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217267"/>
                <a:ext cx="1143000" cy="369332"/>
              </a:xfrm>
              <a:prstGeom prst="rect">
                <a:avLst/>
              </a:prstGeom>
              <a:blipFill>
                <a:blip r:embed="rId2"/>
                <a:stretch>
                  <a:fillRect l="-481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>
            <a:extLst>
              <a:ext uri="{FF2B5EF4-FFF2-40B4-BE49-F238E27FC236}">
                <a16:creationId xmlns:a16="http://schemas.microsoft.com/office/drawing/2014/main" id="{5BDA14A9-D98B-400A-A80E-66AB33EAB534}"/>
              </a:ext>
            </a:extLst>
          </p:cNvPr>
          <p:cNvSpPr txBox="1"/>
          <p:nvPr/>
        </p:nvSpPr>
        <p:spPr>
          <a:xfrm>
            <a:off x="2057400" y="282614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a</a:t>
            </a:r>
            <a:endParaRPr lang="en-US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306714F-4DE1-471F-8872-C7C94D634BE4}"/>
              </a:ext>
            </a:extLst>
          </p:cNvPr>
          <p:cNvSpPr txBox="1"/>
          <p:nvPr/>
        </p:nvSpPr>
        <p:spPr>
          <a:xfrm>
            <a:off x="3048000" y="2831084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No nucleus </a:t>
            </a:r>
            <a:r>
              <a:rPr lang="fr-CH" dirty="0" err="1"/>
              <a:t>reaches</a:t>
            </a:r>
            <a:r>
              <a:rPr lang="fr-CH" dirty="0"/>
              <a:t> </a:t>
            </a:r>
            <a:r>
              <a:rPr lang="fr-CH" dirty="0" err="1"/>
              <a:t>its</a:t>
            </a:r>
            <a:r>
              <a:rPr lang="fr-CH" dirty="0"/>
              <a:t> </a:t>
            </a:r>
            <a:r>
              <a:rPr lang="fr-CH" dirty="0" err="1"/>
              <a:t>critical</a:t>
            </a:r>
            <a:r>
              <a:rPr lang="fr-CH" dirty="0"/>
              <a:t> size: no </a:t>
            </a:r>
            <a:r>
              <a:rPr lang="fr-CH" dirty="0" err="1"/>
              <a:t>deposition</a:t>
            </a:r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2BD53FE-8A84-40F3-AB30-F78689C51FB6}"/>
              </a:ext>
            </a:extLst>
          </p:cNvPr>
          <p:cNvSpPr txBox="1"/>
          <p:nvPr/>
        </p:nvSpPr>
        <p:spPr>
          <a:xfrm>
            <a:off x="3048000" y="352854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Slow </a:t>
            </a:r>
            <a:r>
              <a:rPr lang="fr-CH" dirty="0" err="1"/>
              <a:t>growth</a:t>
            </a:r>
            <a:r>
              <a:rPr lang="fr-CH" dirty="0"/>
              <a:t> rate: </a:t>
            </a:r>
            <a:r>
              <a:rPr lang="fr-CH" dirty="0" err="1"/>
              <a:t>crystal</a:t>
            </a:r>
            <a:r>
              <a:rPr lang="fr-CH" dirty="0"/>
              <a:t> </a:t>
            </a:r>
            <a:r>
              <a:rPr lang="fr-CH" dirty="0" err="1"/>
              <a:t>growth</a:t>
            </a:r>
            <a:r>
              <a:rPr lang="fr-CH" dirty="0"/>
              <a:t> &gt; </a:t>
            </a:r>
            <a:r>
              <a:rPr lang="fr-CH" dirty="0" err="1"/>
              <a:t>nucleation</a:t>
            </a:r>
            <a:r>
              <a:rPr lang="fr-CH" dirty="0"/>
              <a:t> rate</a:t>
            </a:r>
          </a:p>
          <a:p>
            <a:r>
              <a:rPr lang="fr-CH" dirty="0" err="1"/>
              <a:t>Monocrystalline</a:t>
            </a:r>
            <a:r>
              <a:rPr lang="fr-CH" dirty="0"/>
              <a:t> or </a:t>
            </a:r>
            <a:r>
              <a:rPr lang="fr-CH" dirty="0" err="1"/>
              <a:t>coarse</a:t>
            </a:r>
            <a:r>
              <a:rPr lang="fr-CH" dirty="0"/>
              <a:t> grain structure</a:t>
            </a:r>
            <a:endParaRPr lang="en-US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602B112-CD7D-4881-95E2-62D002B4AB88}"/>
              </a:ext>
            </a:extLst>
          </p:cNvPr>
          <p:cNvSpPr txBox="1"/>
          <p:nvPr/>
        </p:nvSpPr>
        <p:spPr>
          <a:xfrm>
            <a:off x="2057400" y="3692614"/>
            <a:ext cx="205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ct</a:t>
            </a:r>
            <a:endParaRPr lang="en-US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85AF5BC-654E-43D1-A567-783EB6CE9F7A}"/>
              </a:ext>
            </a:extLst>
          </p:cNvPr>
          <p:cNvSpPr txBox="1"/>
          <p:nvPr/>
        </p:nvSpPr>
        <p:spPr>
          <a:xfrm>
            <a:off x="3048000" y="4382869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Medium </a:t>
            </a:r>
            <a:r>
              <a:rPr lang="fr-CH" dirty="0" err="1"/>
              <a:t>growth</a:t>
            </a:r>
            <a:r>
              <a:rPr lang="fr-CH" dirty="0"/>
              <a:t> rate: </a:t>
            </a:r>
            <a:r>
              <a:rPr lang="fr-CH" dirty="0" err="1"/>
              <a:t>crystal</a:t>
            </a:r>
            <a:r>
              <a:rPr lang="fr-CH" dirty="0"/>
              <a:t> </a:t>
            </a:r>
            <a:r>
              <a:rPr lang="fr-CH" dirty="0" err="1"/>
              <a:t>growth</a:t>
            </a:r>
            <a:r>
              <a:rPr lang="fr-CH" dirty="0"/>
              <a:t> ≈ </a:t>
            </a:r>
            <a:r>
              <a:rPr lang="fr-CH" dirty="0" err="1"/>
              <a:t>nucleation</a:t>
            </a:r>
            <a:r>
              <a:rPr lang="fr-CH" dirty="0"/>
              <a:t> rate</a:t>
            </a:r>
          </a:p>
          <a:p>
            <a:r>
              <a:rPr lang="fr-CH" dirty="0" err="1"/>
              <a:t>Polycrystalline</a:t>
            </a:r>
            <a:r>
              <a:rPr lang="fr-CH" dirty="0"/>
              <a:t>, </a:t>
            </a:r>
            <a:r>
              <a:rPr lang="fr-CH" dirty="0" err="1"/>
              <a:t>equiaxed</a:t>
            </a:r>
            <a:r>
              <a:rPr lang="fr-CH" dirty="0"/>
              <a:t> structure </a:t>
            </a:r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4949933-177E-487F-899A-DBC81DF8C5BA}"/>
              </a:ext>
            </a:extLst>
          </p:cNvPr>
          <p:cNvSpPr txBox="1"/>
          <p:nvPr/>
        </p:nvSpPr>
        <p:spPr>
          <a:xfrm>
            <a:off x="2057400" y="4546942"/>
            <a:ext cx="205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mix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0219C87-951E-4AE3-A56F-A689C93A2DAF}"/>
              </a:ext>
            </a:extLst>
          </p:cNvPr>
          <p:cNvSpPr txBox="1"/>
          <p:nvPr/>
        </p:nvSpPr>
        <p:spPr>
          <a:xfrm>
            <a:off x="3048000" y="6072473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Fast </a:t>
            </a:r>
            <a:r>
              <a:rPr lang="fr-CH" dirty="0" err="1"/>
              <a:t>growth</a:t>
            </a:r>
            <a:r>
              <a:rPr lang="fr-CH" dirty="0"/>
              <a:t> rate, possible </a:t>
            </a:r>
            <a:r>
              <a:rPr lang="fr-CH" dirty="0" err="1"/>
              <a:t>side</a:t>
            </a:r>
            <a:r>
              <a:rPr lang="fr-CH" dirty="0"/>
              <a:t> </a:t>
            </a:r>
            <a:r>
              <a:rPr lang="fr-CH" dirty="0" err="1"/>
              <a:t>reactions</a:t>
            </a:r>
            <a:endParaRPr lang="fr-CH" dirty="0"/>
          </a:p>
          <a:p>
            <a:r>
              <a:rPr lang="fr-CH" dirty="0" err="1"/>
              <a:t>Powdery</a:t>
            </a:r>
            <a:r>
              <a:rPr lang="fr-CH" dirty="0"/>
              <a:t> </a:t>
            </a:r>
            <a:r>
              <a:rPr lang="fr-CH" dirty="0" err="1"/>
              <a:t>deposits</a:t>
            </a:r>
            <a:r>
              <a:rPr lang="fr-CH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57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43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Effect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of 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overpotential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57C8A0-A5DF-1FD1-D19D-42C6036A00AB}"/>
              </a:ext>
            </a:extLst>
          </p:cNvPr>
          <p:cNvSpPr txBox="1"/>
          <p:nvPr/>
        </p:nvSpPr>
        <p:spPr>
          <a:xfrm>
            <a:off x="533400" y="1723072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morphology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microstructure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determined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by:</a:t>
            </a:r>
          </a:p>
          <a:p>
            <a:pPr marL="342900" indent="-342900">
              <a:buFontTx/>
              <a:buChar char="-"/>
            </a:pP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Nucleation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 and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nucleation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</a:t>
            </a:r>
            <a:endParaRPr lang="fr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 and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orientation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4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44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Effect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of 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overpotential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B06F5F-8CC0-2D28-0FB9-A3404E14074D}"/>
              </a:ext>
            </a:extLst>
          </p:cNvPr>
          <p:cNvSpPr txBox="1"/>
          <p:nvPr/>
        </p:nvSpPr>
        <p:spPr>
          <a:xfrm>
            <a:off x="381000" y="1295400"/>
            <a:ext cx="50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|i|</a:t>
            </a:r>
            <a:endParaRPr lang="en-US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731DE88-1C67-E366-0D5F-AF4E4B05228E}"/>
              </a:ext>
            </a:extLst>
          </p:cNvPr>
          <p:cNvGrpSpPr/>
          <p:nvPr/>
        </p:nvGrpSpPr>
        <p:grpSpPr>
          <a:xfrm rot="10800000">
            <a:off x="342897" y="1447800"/>
            <a:ext cx="8686800" cy="4938329"/>
            <a:chOff x="304800" y="2848430"/>
            <a:chExt cx="8686800" cy="4938329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1238818F-05DE-868B-D9F8-C854FE3C4D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2971800"/>
              <a:ext cx="8382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5A8B48B2-FFA8-5ECF-79B9-66370A7247F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953497" y="2957031"/>
              <a:ext cx="0" cy="48297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172F09D-C44D-B133-F379-B0D1CB4A3EF3}"/>
                </a:ext>
              </a:extLst>
            </p:cNvPr>
            <p:cNvSpPr txBox="1"/>
            <p:nvPr/>
          </p:nvSpPr>
          <p:spPr>
            <a:xfrm rot="10800000">
              <a:off x="304800" y="2848430"/>
              <a:ext cx="342897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η</a:t>
              </a:r>
              <a:endParaRPr lang="en-US" dirty="0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4FEBE724-862D-7A9F-B625-B40467683ED4}"/>
              </a:ext>
            </a:extLst>
          </p:cNvPr>
          <p:cNvSpPr txBox="1"/>
          <p:nvPr/>
        </p:nvSpPr>
        <p:spPr>
          <a:xfrm>
            <a:off x="1600200" y="6277528"/>
            <a:ext cx="82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η</a:t>
            </a:r>
            <a:r>
              <a:rPr lang="fr-CH" dirty="0"/>
              <a:t> = 0</a:t>
            </a:r>
            <a:endParaRPr lang="en-US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B01F604-49FF-CC33-0E3A-E1118A840745}"/>
              </a:ext>
            </a:extLst>
          </p:cNvPr>
          <p:cNvCxnSpPr/>
          <p:nvPr/>
        </p:nvCxnSpPr>
        <p:spPr>
          <a:xfrm>
            <a:off x="2009445" y="6191154"/>
            <a:ext cx="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50">
            <a:extLst>
              <a:ext uri="{FF2B5EF4-FFF2-40B4-BE49-F238E27FC236}">
                <a16:creationId xmlns:a16="http://schemas.microsoft.com/office/drawing/2014/main" id="{C31C514C-5371-80FC-D95F-C59493DBC370}"/>
              </a:ext>
            </a:extLst>
          </p:cNvPr>
          <p:cNvSpPr/>
          <p:nvPr/>
        </p:nvSpPr>
        <p:spPr>
          <a:xfrm flipV="1">
            <a:off x="5952792" y="-525606"/>
            <a:ext cx="2693109" cy="6095998"/>
          </a:xfrm>
          <a:prstGeom prst="arc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5960A67-FAE9-FAA8-6587-996252846E66}"/>
              </a:ext>
            </a:extLst>
          </p:cNvPr>
          <p:cNvSpPr txBox="1"/>
          <p:nvPr/>
        </p:nvSpPr>
        <p:spPr>
          <a:xfrm>
            <a:off x="8305800" y="2133600"/>
            <a:ext cx="72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2"/>
                </a:solidFill>
              </a:rPr>
              <a:t>H</a:t>
            </a:r>
            <a:r>
              <a:rPr lang="fr-CH" baseline="30000" dirty="0">
                <a:solidFill>
                  <a:schemeClr val="accent2"/>
                </a:solidFill>
              </a:rPr>
              <a:t>+</a:t>
            </a:r>
            <a:r>
              <a:rPr lang="fr-CH" dirty="0">
                <a:solidFill>
                  <a:schemeClr val="accent2"/>
                </a:solidFill>
              </a:rPr>
              <a:t>/H</a:t>
            </a:r>
            <a:r>
              <a:rPr lang="fr-CH" baseline="-25000" dirty="0">
                <a:solidFill>
                  <a:schemeClr val="accent2"/>
                </a:solidFill>
              </a:rPr>
              <a:t>2</a:t>
            </a:r>
            <a:endParaRPr lang="en-US" baseline="-25000" dirty="0">
              <a:solidFill>
                <a:schemeClr val="accent2"/>
              </a:solidFill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A6E8A03B-9248-07B7-51C0-1487F9E19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15"/>
          <a:stretch/>
        </p:blipFill>
        <p:spPr>
          <a:xfrm>
            <a:off x="381000" y="4504990"/>
            <a:ext cx="6931404" cy="17767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1F9516-396D-31F3-5CEA-6BF1B35DFB59}"/>
              </a:ext>
            </a:extLst>
          </p:cNvPr>
          <p:cNvSpPr txBox="1"/>
          <p:nvPr/>
        </p:nvSpPr>
        <p:spPr>
          <a:xfrm>
            <a:off x="1219200" y="1600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</a:t>
            </a: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voltammetry</a:t>
            </a: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an </a:t>
            </a: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electrodeposition</a:t>
            </a: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31BD17-905F-3A84-7E5A-0FE3CECBCB7D}"/>
              </a:ext>
            </a:extLst>
          </p:cNvPr>
          <p:cNvSpPr txBox="1"/>
          <p:nvPr/>
        </p:nvSpPr>
        <p:spPr>
          <a:xfrm>
            <a:off x="3546555" y="4114800"/>
            <a:ext cx="194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chemeClr val="accent2"/>
                </a:solidFill>
              </a:rPr>
              <a:t>M</a:t>
            </a:r>
            <a:r>
              <a:rPr lang="fr-CH" baseline="30000" dirty="0" err="1">
                <a:solidFill>
                  <a:schemeClr val="accent2"/>
                </a:solidFill>
              </a:rPr>
              <a:t>z</a:t>
            </a:r>
            <a:r>
              <a:rPr lang="fr-CH" baseline="30000" dirty="0">
                <a:solidFill>
                  <a:schemeClr val="accent2"/>
                </a:solidFill>
              </a:rPr>
              <a:t>+</a:t>
            </a:r>
            <a:r>
              <a:rPr lang="fr-CH" dirty="0">
                <a:solidFill>
                  <a:schemeClr val="accent2"/>
                </a:solidFill>
              </a:rPr>
              <a:t>+</a:t>
            </a:r>
            <a:r>
              <a:rPr lang="fr-CH" dirty="0" err="1">
                <a:solidFill>
                  <a:schemeClr val="accent2"/>
                </a:solidFill>
              </a:rPr>
              <a:t>ze</a:t>
            </a:r>
            <a:r>
              <a:rPr lang="fr-CH" baseline="30000" dirty="0">
                <a:solidFill>
                  <a:schemeClr val="accent2"/>
                </a:solidFill>
              </a:rPr>
              <a:t>- </a:t>
            </a:r>
            <a:r>
              <a:rPr lang="fr-CH" dirty="0">
                <a:solidFill>
                  <a:schemeClr val="accent2"/>
                </a:solidFill>
                <a:sym typeface="Wingdings" panose="05000000000000000000" pitchFamily="2" charset="2"/>
              </a:rPr>
              <a:t>M</a:t>
            </a:r>
            <a:r>
              <a:rPr lang="fr-CH" baseline="30000" dirty="0">
                <a:solidFill>
                  <a:schemeClr val="accent2"/>
                </a:solidFill>
                <a:sym typeface="Wingdings" panose="05000000000000000000" pitchFamily="2" charset="2"/>
              </a:rPr>
              <a:t>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E3E8C9-2FAB-99BA-141F-DF51E77B8E36}"/>
              </a:ext>
            </a:extLst>
          </p:cNvPr>
          <p:cNvSpPr txBox="1"/>
          <p:nvPr/>
        </p:nvSpPr>
        <p:spPr>
          <a:xfrm>
            <a:off x="246113" y="5703182"/>
            <a:ext cx="194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chemeClr val="accent2"/>
                </a:solidFill>
              </a:rPr>
              <a:t>M</a:t>
            </a:r>
            <a:r>
              <a:rPr lang="fr-CH" baseline="30000" dirty="0" err="1">
                <a:solidFill>
                  <a:schemeClr val="accent2"/>
                </a:solidFill>
              </a:rPr>
              <a:t>z</a:t>
            </a:r>
            <a:r>
              <a:rPr lang="fr-CH" baseline="30000" dirty="0">
                <a:solidFill>
                  <a:schemeClr val="accent2"/>
                </a:solidFill>
              </a:rPr>
              <a:t>+</a:t>
            </a:r>
            <a:r>
              <a:rPr lang="fr-CH" dirty="0">
                <a:solidFill>
                  <a:schemeClr val="accent2"/>
                </a:solidFill>
              </a:rPr>
              <a:t>+</a:t>
            </a:r>
            <a:r>
              <a:rPr lang="fr-CH" dirty="0" err="1">
                <a:solidFill>
                  <a:schemeClr val="accent2"/>
                </a:solidFill>
              </a:rPr>
              <a:t>S+ze</a:t>
            </a:r>
            <a:r>
              <a:rPr lang="fr-CH" baseline="30000" dirty="0">
                <a:solidFill>
                  <a:schemeClr val="accent2"/>
                </a:solidFill>
              </a:rPr>
              <a:t>- </a:t>
            </a:r>
            <a:r>
              <a:rPr lang="fr-CH" dirty="0">
                <a:solidFill>
                  <a:schemeClr val="accent2"/>
                </a:solidFill>
                <a:sym typeface="Wingdings" panose="05000000000000000000" pitchFamily="2" charset="2"/>
              </a:rPr>
              <a:t>MS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56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CCD9B7C7-A2E9-9716-242D-2F2116CFDA1C}"/>
              </a:ext>
            </a:extLst>
          </p:cNvPr>
          <p:cNvSpPr txBox="1"/>
          <p:nvPr/>
        </p:nvSpPr>
        <p:spPr>
          <a:xfrm rot="16200000">
            <a:off x="-216116" y="3488366"/>
            <a:ext cx="4568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≈ </a:t>
            </a:r>
            <a:r>
              <a:rPr lang="fr-CH" dirty="0" err="1"/>
              <a:t>i</a:t>
            </a:r>
            <a:r>
              <a:rPr lang="fr-CH" baseline="-25000" dirty="0" err="1"/>
              <a:t>a</a:t>
            </a:r>
            <a:r>
              <a:rPr lang="fr-CH" dirty="0"/>
              <a:t>	No nucleus </a:t>
            </a:r>
            <a:r>
              <a:rPr lang="fr-CH" dirty="0" err="1"/>
              <a:t>reaches</a:t>
            </a:r>
            <a:r>
              <a:rPr lang="fr-CH" dirty="0"/>
              <a:t> </a:t>
            </a:r>
            <a:r>
              <a:rPr lang="fr-CH" dirty="0" err="1"/>
              <a:t>its</a:t>
            </a:r>
            <a:r>
              <a:rPr lang="fr-CH" dirty="0"/>
              <a:t> </a:t>
            </a:r>
            <a:r>
              <a:rPr lang="fr-CH" dirty="0" err="1"/>
              <a:t>critical</a:t>
            </a:r>
            <a:r>
              <a:rPr lang="fr-CH" dirty="0"/>
              <a:t> size: 	no </a:t>
            </a:r>
            <a:r>
              <a:rPr lang="fr-CH" dirty="0" err="1"/>
              <a:t>deposition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45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Effect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of 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overpotential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731DE88-1C67-E366-0D5F-AF4E4B05228E}"/>
              </a:ext>
            </a:extLst>
          </p:cNvPr>
          <p:cNvGrpSpPr/>
          <p:nvPr/>
        </p:nvGrpSpPr>
        <p:grpSpPr>
          <a:xfrm rot="10800000">
            <a:off x="342897" y="1447800"/>
            <a:ext cx="8686800" cy="4938329"/>
            <a:chOff x="304800" y="2848430"/>
            <a:chExt cx="8686800" cy="4938329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1238818F-05DE-868B-D9F8-C854FE3C4D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2971800"/>
              <a:ext cx="8382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5A8B48B2-FFA8-5ECF-79B9-66370A7247F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953497" y="2957031"/>
              <a:ext cx="0" cy="48297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172F09D-C44D-B133-F379-B0D1CB4A3EF3}"/>
                </a:ext>
              </a:extLst>
            </p:cNvPr>
            <p:cNvSpPr txBox="1"/>
            <p:nvPr/>
          </p:nvSpPr>
          <p:spPr>
            <a:xfrm rot="10800000">
              <a:off x="304800" y="2848430"/>
              <a:ext cx="342897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η</a:t>
              </a:r>
              <a:endParaRPr lang="en-US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F507555E-2A18-6A30-B4C9-F74B52B817AC}"/>
              </a:ext>
            </a:extLst>
          </p:cNvPr>
          <p:cNvSpPr txBox="1"/>
          <p:nvPr/>
        </p:nvSpPr>
        <p:spPr>
          <a:xfrm rot="16200000">
            <a:off x="-736766" y="3999610"/>
            <a:ext cx="353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Under </a:t>
            </a:r>
            <a:r>
              <a:rPr lang="fr-CH" dirty="0" err="1"/>
              <a:t>Potential</a:t>
            </a:r>
            <a:r>
              <a:rPr lang="fr-CH" dirty="0"/>
              <a:t> </a:t>
            </a:r>
            <a:r>
              <a:rPr lang="fr-CH" dirty="0" err="1"/>
              <a:t>Deposition</a:t>
            </a:r>
            <a:endParaRPr lang="fr-CH" dirty="0"/>
          </a:p>
          <a:p>
            <a:r>
              <a:rPr lang="fr-CH" dirty="0"/>
              <a:t>1-2 </a:t>
            </a:r>
            <a:r>
              <a:rPr lang="fr-CH" dirty="0" err="1"/>
              <a:t>atomic</a:t>
            </a:r>
            <a:r>
              <a:rPr lang="fr-CH" dirty="0"/>
              <a:t> </a:t>
            </a:r>
            <a:r>
              <a:rPr lang="fr-CH" dirty="0" err="1"/>
              <a:t>layers</a:t>
            </a:r>
            <a:endParaRPr lang="en-US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A7444F6-3C95-AD82-EC78-F22AA9A13ADF}"/>
              </a:ext>
            </a:extLst>
          </p:cNvPr>
          <p:cNvSpPr txBox="1"/>
          <p:nvPr/>
        </p:nvSpPr>
        <p:spPr>
          <a:xfrm rot="16200000">
            <a:off x="988396" y="3198721"/>
            <a:ext cx="485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ct</a:t>
            </a:r>
            <a:r>
              <a:rPr lang="fr-CH" baseline="-25000" dirty="0"/>
              <a:t>	</a:t>
            </a:r>
            <a:r>
              <a:rPr lang="fr-CH" dirty="0"/>
              <a:t>Slow </a:t>
            </a:r>
            <a:r>
              <a:rPr lang="fr-CH" dirty="0" err="1"/>
              <a:t>growth</a:t>
            </a:r>
            <a:r>
              <a:rPr lang="fr-CH" dirty="0"/>
              <a:t> rate: </a:t>
            </a:r>
          </a:p>
          <a:p>
            <a:r>
              <a:rPr lang="fr-CH" dirty="0"/>
              <a:t>	Crystal </a:t>
            </a:r>
            <a:r>
              <a:rPr lang="fr-CH" dirty="0" err="1"/>
              <a:t>growth</a:t>
            </a:r>
            <a:r>
              <a:rPr lang="fr-CH" dirty="0"/>
              <a:t> &gt; </a:t>
            </a:r>
            <a:r>
              <a:rPr lang="fr-CH" dirty="0" err="1"/>
              <a:t>nucleation</a:t>
            </a:r>
            <a:r>
              <a:rPr lang="fr-CH" dirty="0"/>
              <a:t> rate</a:t>
            </a:r>
          </a:p>
          <a:p>
            <a:r>
              <a:rPr lang="fr-CH" dirty="0"/>
              <a:t>	</a:t>
            </a:r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Monocrystalline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grain structure</a:t>
            </a:r>
            <a:endParaRPr lang="en-US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0B0886-1D89-2CED-E9BB-03CD7406759F}"/>
              </a:ext>
            </a:extLst>
          </p:cNvPr>
          <p:cNvSpPr txBox="1"/>
          <p:nvPr/>
        </p:nvSpPr>
        <p:spPr>
          <a:xfrm rot="16200000">
            <a:off x="2255568" y="3307032"/>
            <a:ext cx="4641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mix</a:t>
            </a:r>
            <a:r>
              <a:rPr lang="fr-CH" baseline="-25000" dirty="0"/>
              <a:t>	</a:t>
            </a:r>
            <a:r>
              <a:rPr lang="fr-CH" dirty="0"/>
              <a:t>Medium </a:t>
            </a:r>
            <a:r>
              <a:rPr lang="fr-CH" dirty="0" err="1"/>
              <a:t>growth</a:t>
            </a:r>
            <a:r>
              <a:rPr lang="fr-CH" dirty="0"/>
              <a:t> rate: </a:t>
            </a:r>
          </a:p>
          <a:p>
            <a:r>
              <a:rPr lang="fr-CH" dirty="0"/>
              <a:t>	Crystal </a:t>
            </a:r>
            <a:r>
              <a:rPr lang="fr-CH" dirty="0" err="1"/>
              <a:t>growth</a:t>
            </a:r>
            <a:r>
              <a:rPr lang="fr-CH" dirty="0"/>
              <a:t> ≈ </a:t>
            </a:r>
            <a:r>
              <a:rPr lang="fr-CH" dirty="0" err="1"/>
              <a:t>nucleation</a:t>
            </a:r>
            <a:r>
              <a:rPr lang="fr-CH" dirty="0"/>
              <a:t> rate</a:t>
            </a:r>
          </a:p>
          <a:p>
            <a:r>
              <a:rPr lang="fr-CH" dirty="0"/>
              <a:t>	</a:t>
            </a:r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Polycrystalline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equiaxed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structure</a:t>
            </a:r>
            <a:r>
              <a:rPr lang="fr-CH" dirty="0"/>
              <a:t> </a:t>
            </a:r>
            <a:endParaRPr lang="en-US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40ED09F-4568-4601-8D40-C0DCDC2DDAD8}"/>
              </a:ext>
            </a:extLst>
          </p:cNvPr>
          <p:cNvSpPr txBox="1"/>
          <p:nvPr/>
        </p:nvSpPr>
        <p:spPr>
          <a:xfrm rot="16200000">
            <a:off x="4140504" y="3086345"/>
            <a:ext cx="478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</a:t>
            </a:r>
            <a:r>
              <a:rPr lang="fr-CH" baseline="-25000" dirty="0" err="1"/>
              <a:t>c</a:t>
            </a:r>
            <a:r>
              <a:rPr lang="fr-CH" dirty="0"/>
              <a:t> = </a:t>
            </a:r>
            <a:r>
              <a:rPr lang="fr-CH" dirty="0" err="1"/>
              <a:t>i</a:t>
            </a:r>
            <a:r>
              <a:rPr lang="fr-CH" baseline="-25000" dirty="0" err="1"/>
              <a:t>mt</a:t>
            </a:r>
            <a:r>
              <a:rPr lang="fr-CH" dirty="0"/>
              <a:t>	Fast </a:t>
            </a:r>
            <a:r>
              <a:rPr lang="fr-CH" dirty="0" err="1"/>
              <a:t>growth</a:t>
            </a:r>
            <a:r>
              <a:rPr lang="fr-CH" dirty="0"/>
              <a:t> rate: 	</a:t>
            </a:r>
          </a:p>
          <a:p>
            <a:r>
              <a:rPr lang="fr-CH" dirty="0"/>
              <a:t>	</a:t>
            </a:r>
            <a:r>
              <a:rPr lang="fr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Nanocrystals</a:t>
            </a:r>
            <a:r>
              <a:rPr lang="fr-CH" dirty="0"/>
              <a:t>: fast </a:t>
            </a:r>
            <a:r>
              <a:rPr lang="fr-CH" dirty="0" err="1"/>
              <a:t>nucleation</a:t>
            </a:r>
            <a:endParaRPr lang="fr-CH" dirty="0"/>
          </a:p>
          <a:p>
            <a:r>
              <a:rPr lang="fr-CH" dirty="0"/>
              <a:t>	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Dendrites:</a:t>
            </a:r>
            <a:r>
              <a:rPr lang="fr-CH" dirty="0"/>
              <a:t> slow </a:t>
            </a:r>
            <a:r>
              <a:rPr lang="fr-CH" dirty="0" err="1"/>
              <a:t>nucleation</a:t>
            </a:r>
            <a:r>
              <a:rPr lang="fr-CH" dirty="0"/>
              <a:t> (</a:t>
            </a:r>
            <a:r>
              <a:rPr lang="fr-CH" dirty="0" err="1"/>
              <a:t>depletion</a:t>
            </a:r>
            <a:r>
              <a:rPr lang="fr-CH" dirty="0"/>
              <a:t>)  </a:t>
            </a:r>
            <a:endParaRPr lang="en-US" dirty="0"/>
          </a:p>
          <a:p>
            <a:endParaRPr lang="en-US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FEBE724-862D-7A9F-B625-B40467683ED4}"/>
              </a:ext>
            </a:extLst>
          </p:cNvPr>
          <p:cNvSpPr txBox="1"/>
          <p:nvPr/>
        </p:nvSpPr>
        <p:spPr>
          <a:xfrm>
            <a:off x="1600200" y="6277528"/>
            <a:ext cx="82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η</a:t>
            </a:r>
            <a:r>
              <a:rPr lang="fr-CH" dirty="0"/>
              <a:t> = 0</a:t>
            </a:r>
            <a:endParaRPr lang="en-US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B01F604-49FF-CC33-0E3A-E1118A840745}"/>
              </a:ext>
            </a:extLst>
          </p:cNvPr>
          <p:cNvCxnSpPr/>
          <p:nvPr/>
        </p:nvCxnSpPr>
        <p:spPr>
          <a:xfrm>
            <a:off x="2009445" y="6191154"/>
            <a:ext cx="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50">
            <a:extLst>
              <a:ext uri="{FF2B5EF4-FFF2-40B4-BE49-F238E27FC236}">
                <a16:creationId xmlns:a16="http://schemas.microsoft.com/office/drawing/2014/main" id="{C31C514C-5371-80FC-D95F-C59493DBC370}"/>
              </a:ext>
            </a:extLst>
          </p:cNvPr>
          <p:cNvSpPr/>
          <p:nvPr/>
        </p:nvSpPr>
        <p:spPr>
          <a:xfrm flipV="1">
            <a:off x="5952792" y="-525606"/>
            <a:ext cx="2693109" cy="6095998"/>
          </a:xfrm>
          <a:prstGeom prst="arc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5960A67-FAE9-FAA8-6587-996252846E66}"/>
              </a:ext>
            </a:extLst>
          </p:cNvPr>
          <p:cNvSpPr txBox="1"/>
          <p:nvPr/>
        </p:nvSpPr>
        <p:spPr>
          <a:xfrm>
            <a:off x="8305800" y="2133600"/>
            <a:ext cx="72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2"/>
                </a:solidFill>
              </a:rPr>
              <a:t>H</a:t>
            </a:r>
            <a:r>
              <a:rPr lang="fr-CH" baseline="30000" dirty="0">
                <a:solidFill>
                  <a:schemeClr val="accent2"/>
                </a:solidFill>
              </a:rPr>
              <a:t>+</a:t>
            </a:r>
            <a:r>
              <a:rPr lang="fr-CH" dirty="0">
                <a:solidFill>
                  <a:schemeClr val="accent2"/>
                </a:solidFill>
              </a:rPr>
              <a:t>/H</a:t>
            </a:r>
            <a:r>
              <a:rPr lang="fr-CH" baseline="-25000" dirty="0">
                <a:solidFill>
                  <a:schemeClr val="accent2"/>
                </a:solidFill>
              </a:rPr>
              <a:t>2</a:t>
            </a:r>
            <a:endParaRPr lang="en-US" baseline="-25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4F0826D-DC22-2D3C-9DF0-EA339AEB2AE3}"/>
                  </a:ext>
                </a:extLst>
              </p:cNvPr>
              <p:cNvSpPr txBox="1"/>
              <p:nvPr/>
            </p:nvSpPr>
            <p:spPr>
              <a:xfrm rot="16200000">
                <a:off x="5435440" y="3170529"/>
                <a:ext cx="51678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i</a:t>
                </a:r>
                <a:r>
                  <a:rPr lang="fr-CH" baseline="-25000" dirty="0" err="1"/>
                  <a:t>c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CH" dirty="0"/>
                  <a:t> i</a:t>
                </a:r>
                <a:r>
                  <a:rPr lang="fr-CH" baseline="-25000" dirty="0"/>
                  <a:t>lim	</a:t>
                </a:r>
                <a:r>
                  <a:rPr lang="fr-CH" dirty="0"/>
                  <a:t>Fast </a:t>
                </a:r>
                <a:r>
                  <a:rPr lang="fr-CH" dirty="0" err="1"/>
                  <a:t>growth</a:t>
                </a:r>
                <a:r>
                  <a:rPr lang="fr-CH" dirty="0"/>
                  <a:t> rate, possible </a:t>
                </a:r>
                <a:r>
                  <a:rPr lang="fr-CH" dirty="0" err="1"/>
                  <a:t>side</a:t>
                </a:r>
                <a:r>
                  <a:rPr lang="fr-CH" dirty="0"/>
                  <a:t> </a:t>
                </a:r>
                <a:r>
                  <a:rPr lang="fr-CH" dirty="0" err="1"/>
                  <a:t>reactions</a:t>
                </a:r>
                <a:endParaRPr lang="fr-CH" dirty="0"/>
              </a:p>
              <a:p>
                <a:r>
                  <a:rPr lang="fr-CH" dirty="0"/>
                  <a:t>	</a:t>
                </a:r>
                <a:r>
                  <a:rPr lang="fr-CH" dirty="0" err="1"/>
                  <a:t>Powdery</a:t>
                </a:r>
                <a:r>
                  <a:rPr lang="fr-CH" dirty="0"/>
                  <a:t> </a:t>
                </a:r>
                <a:r>
                  <a:rPr lang="fr-CH" dirty="0" err="1"/>
                  <a:t>deposits</a:t>
                </a:r>
                <a:r>
                  <a:rPr lang="fr-CH" dirty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4F0826D-DC22-2D3C-9DF0-EA339AEB2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35440" y="3170529"/>
                <a:ext cx="5167851" cy="646331"/>
              </a:xfrm>
              <a:prstGeom prst="rect">
                <a:avLst/>
              </a:prstGeom>
              <a:blipFill>
                <a:blip r:embed="rId2"/>
                <a:stretch>
                  <a:fillRect l="-5660" r="-13208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A6E8A03B-9248-07B7-51C0-1487F9E19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15"/>
          <a:stretch/>
        </p:blipFill>
        <p:spPr>
          <a:xfrm>
            <a:off x="381000" y="4504990"/>
            <a:ext cx="6931404" cy="1776706"/>
          </a:xfrm>
          <a:prstGeom prst="rect">
            <a:avLst/>
          </a:prstGeom>
        </p:spPr>
      </p:pic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43F2CA45-FE0C-4C4B-3CA4-F0AF8B241248}"/>
              </a:ext>
            </a:extLst>
          </p:cNvPr>
          <p:cNvCxnSpPr/>
          <p:nvPr/>
        </p:nvCxnSpPr>
        <p:spPr>
          <a:xfrm flipV="1">
            <a:off x="2514600" y="1447800"/>
            <a:ext cx="0" cy="481495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87893C8-028C-31F6-EB26-A25C1FE01350}"/>
              </a:ext>
            </a:extLst>
          </p:cNvPr>
          <p:cNvCxnSpPr/>
          <p:nvPr/>
        </p:nvCxnSpPr>
        <p:spPr>
          <a:xfrm flipV="1">
            <a:off x="4020220" y="1447800"/>
            <a:ext cx="0" cy="481495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EFDB49E-A4AD-ADD7-1AF1-6BAD0A22DC6A}"/>
              </a:ext>
            </a:extLst>
          </p:cNvPr>
          <p:cNvCxnSpPr/>
          <p:nvPr/>
        </p:nvCxnSpPr>
        <p:spPr>
          <a:xfrm flipV="1">
            <a:off x="5257800" y="1447800"/>
            <a:ext cx="0" cy="481495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0AD36D8E-790B-8382-8F99-179ADF38FCF3}"/>
              </a:ext>
            </a:extLst>
          </p:cNvPr>
          <p:cNvCxnSpPr/>
          <p:nvPr/>
        </p:nvCxnSpPr>
        <p:spPr>
          <a:xfrm flipV="1">
            <a:off x="7271165" y="1447800"/>
            <a:ext cx="0" cy="481495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B9033C54-212C-E2D5-C3B5-DABD038FAD00}"/>
              </a:ext>
            </a:extLst>
          </p:cNvPr>
          <p:cNvCxnSpPr/>
          <p:nvPr/>
        </p:nvCxnSpPr>
        <p:spPr>
          <a:xfrm flipV="1">
            <a:off x="1706789" y="1447800"/>
            <a:ext cx="0" cy="4814959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5E925027-D1E3-CF3D-98D0-99C59DC0A67F}"/>
              </a:ext>
            </a:extLst>
          </p:cNvPr>
          <p:cNvSpPr txBox="1"/>
          <p:nvPr/>
        </p:nvSpPr>
        <p:spPr>
          <a:xfrm>
            <a:off x="381000" y="1295400"/>
            <a:ext cx="50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|i|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30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46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Influencing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parameters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660AC72-2086-415D-B143-268474B01CA5}"/>
              </a:ext>
            </a:extLst>
          </p:cNvPr>
          <p:cNvSpPr txBox="1"/>
          <p:nvPr/>
        </p:nvSpPr>
        <p:spPr>
          <a:xfrm>
            <a:off x="514917" y="26077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M</a:t>
            </a:r>
            <a:r>
              <a:rPr lang="fr-CH" baseline="30000" dirty="0" err="1"/>
              <a:t>z</a:t>
            </a:r>
            <a:r>
              <a:rPr lang="fr-CH" baseline="30000" dirty="0"/>
              <a:t>+</a:t>
            </a:r>
            <a:r>
              <a:rPr lang="fr-CH" dirty="0"/>
              <a:t> concentration</a:t>
            </a:r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4BC1A89-7D4F-468E-AA33-F7C489E19792}"/>
              </a:ext>
            </a:extLst>
          </p:cNvPr>
          <p:cNvSpPr txBox="1"/>
          <p:nvPr/>
        </p:nvSpPr>
        <p:spPr>
          <a:xfrm>
            <a:off x="514917" y="3539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Temperature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60CFDFB-6C80-48FC-AEE2-FCB69702F7D3}"/>
              </a:ext>
            </a:extLst>
          </p:cNvPr>
          <p:cNvSpPr txBox="1"/>
          <p:nvPr/>
        </p:nvSpPr>
        <p:spPr>
          <a:xfrm>
            <a:off x="514917" y="167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Polarization</a:t>
            </a:r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487850B-5ED9-44A6-BF54-BA12A9435754}"/>
              </a:ext>
            </a:extLst>
          </p:cNvPr>
          <p:cNvSpPr txBox="1"/>
          <p:nvPr/>
        </p:nvSpPr>
        <p:spPr>
          <a:xfrm>
            <a:off x="514917" y="214206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Current</a:t>
            </a:r>
            <a:r>
              <a:rPr lang="fr-CH" dirty="0"/>
              <a:t> </a:t>
            </a:r>
            <a:r>
              <a:rPr lang="fr-CH" dirty="0" err="1"/>
              <a:t>density</a:t>
            </a:r>
            <a:endParaRPr lang="en-US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BF9EFEC-B715-4C4D-A33C-1A7707AA48E0}"/>
              </a:ext>
            </a:extLst>
          </p:cNvPr>
          <p:cNvSpPr txBox="1"/>
          <p:nvPr/>
        </p:nvSpPr>
        <p:spPr>
          <a:xfrm>
            <a:off x="514917" y="307340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Agitation</a:t>
            </a:r>
            <a:endParaRPr lang="en-US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BFCA58D-8DD8-4ED3-87E0-7C1661B2DDFA}"/>
              </a:ext>
            </a:extLst>
          </p:cNvPr>
          <p:cNvSpPr txBox="1"/>
          <p:nvPr/>
        </p:nvSpPr>
        <p:spPr>
          <a:xfrm>
            <a:off x="514917" y="400473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Supporting</a:t>
            </a:r>
            <a:r>
              <a:rPr lang="fr-CH" dirty="0"/>
              <a:t> </a:t>
            </a:r>
            <a:r>
              <a:rPr lang="fr-CH" dirty="0" err="1"/>
              <a:t>electrolyte</a:t>
            </a:r>
            <a:endParaRPr lang="en-US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63BF697-7EF1-4C50-821A-94B7ECECA7B0}"/>
              </a:ext>
            </a:extLst>
          </p:cNvPr>
          <p:cNvSpPr txBox="1"/>
          <p:nvPr/>
        </p:nvSpPr>
        <p:spPr>
          <a:xfrm>
            <a:off x="514916" y="4470402"/>
            <a:ext cx="725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Additives  _ _ _ _ _ _ _ _ _ _  </a:t>
            </a:r>
            <a:r>
              <a:rPr lang="fr-CH" dirty="0" err="1"/>
              <a:t>Inhibits</a:t>
            </a:r>
            <a:r>
              <a:rPr lang="fr-CH" dirty="0"/>
              <a:t> or </a:t>
            </a:r>
            <a:r>
              <a:rPr lang="fr-CH" dirty="0" err="1"/>
              <a:t>accelerates</a:t>
            </a:r>
            <a:r>
              <a:rPr lang="fr-CH" dirty="0"/>
              <a:t> </a:t>
            </a:r>
            <a:r>
              <a:rPr lang="fr-CH" dirty="0" err="1"/>
              <a:t>electrocrystallization</a:t>
            </a:r>
            <a:r>
              <a:rPr lang="fr-CH" dirty="0"/>
              <a:t>   </a:t>
            </a:r>
            <a:endParaRPr lang="en-US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31B4C63-5C3C-4BA7-910B-2C813F1B3806}"/>
              </a:ext>
            </a:extLst>
          </p:cNvPr>
          <p:cNvSpPr txBox="1"/>
          <p:nvPr/>
        </p:nvSpPr>
        <p:spPr>
          <a:xfrm>
            <a:off x="514916" y="4936069"/>
            <a:ext cx="748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Dopants _ _ _ _ _ _ _ _ _ _ _ </a:t>
            </a:r>
            <a:r>
              <a:rPr lang="fr-CH" dirty="0" err="1"/>
              <a:t>Modify</a:t>
            </a:r>
            <a:r>
              <a:rPr lang="fr-CH" dirty="0"/>
              <a:t> the </a:t>
            </a:r>
            <a:r>
              <a:rPr lang="fr-CH" dirty="0" err="1"/>
              <a:t>electrodeposit</a:t>
            </a:r>
            <a:r>
              <a:rPr lang="fr-CH" dirty="0"/>
              <a:t> </a:t>
            </a:r>
            <a:r>
              <a:rPr lang="fr-CH" dirty="0" err="1"/>
              <a:t>properties</a:t>
            </a:r>
            <a:r>
              <a:rPr lang="fr-CH" dirty="0"/>
              <a:t> </a:t>
            </a:r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35993A8-9B0F-4597-AB46-B8437581643C}"/>
              </a:ext>
            </a:extLst>
          </p:cNvPr>
          <p:cNvSpPr txBox="1"/>
          <p:nvPr/>
        </p:nvSpPr>
        <p:spPr>
          <a:xfrm>
            <a:off x="514916" y="5867400"/>
            <a:ext cx="832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pH _ _ _ _ _ _ _ _ _ _ _ _ _ _  Ion type and </a:t>
            </a:r>
            <a:r>
              <a:rPr lang="fr-CH" dirty="0" err="1"/>
              <a:t>solvation</a:t>
            </a:r>
            <a:r>
              <a:rPr lang="fr-CH" dirty="0"/>
              <a:t>, </a:t>
            </a:r>
            <a:r>
              <a:rPr lang="fr-CH" dirty="0" err="1"/>
              <a:t>ionic</a:t>
            </a:r>
            <a:r>
              <a:rPr lang="fr-CH" dirty="0"/>
              <a:t> </a:t>
            </a:r>
            <a:r>
              <a:rPr lang="fr-CH" dirty="0" err="1"/>
              <a:t>conductivity</a:t>
            </a:r>
            <a:r>
              <a:rPr lang="fr-CH" dirty="0"/>
              <a:t>, surface tension  </a:t>
            </a:r>
            <a:endParaRPr lang="en-US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237702E-9F51-4FA5-BC0B-CC26FC9B31C3}"/>
              </a:ext>
            </a:extLst>
          </p:cNvPr>
          <p:cNvSpPr txBox="1"/>
          <p:nvPr/>
        </p:nvSpPr>
        <p:spPr>
          <a:xfrm>
            <a:off x="514916" y="5401736"/>
            <a:ext cx="733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Substrate</a:t>
            </a:r>
            <a:r>
              <a:rPr lang="fr-CH" dirty="0"/>
              <a:t>  _ _ _ _ _ _ _ _ _ _  Induction process, </a:t>
            </a:r>
            <a:r>
              <a:rPr lang="fr-CH" dirty="0" err="1"/>
              <a:t>adhesion</a:t>
            </a:r>
            <a:r>
              <a:rPr lang="fr-CH" dirty="0"/>
              <a:t>, </a:t>
            </a:r>
            <a:r>
              <a:rPr lang="fr-CH" dirty="0" err="1"/>
              <a:t>epitaxy</a:t>
            </a:r>
            <a:endParaRPr lang="en-US" dirty="0"/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3EFF965F-974E-4074-93E5-D13B42C0EC7E}"/>
              </a:ext>
            </a:extLst>
          </p:cNvPr>
          <p:cNvSpPr/>
          <p:nvPr/>
        </p:nvSpPr>
        <p:spPr>
          <a:xfrm>
            <a:off x="2819400" y="1754595"/>
            <a:ext cx="286317" cy="26194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58D4E1-4C43-4707-9A41-0127DCD07E32}"/>
              </a:ext>
            </a:extLst>
          </p:cNvPr>
          <p:cNvSpPr txBox="1"/>
          <p:nvPr/>
        </p:nvSpPr>
        <p:spPr>
          <a:xfrm>
            <a:off x="3200400" y="2734039"/>
            <a:ext cx="403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Affects </a:t>
            </a:r>
            <a:r>
              <a:rPr lang="fr-CH" dirty="0" err="1"/>
              <a:t>electrocrystallization</a:t>
            </a:r>
            <a:r>
              <a:rPr lang="fr-CH" dirty="0"/>
              <a:t> </a:t>
            </a:r>
            <a:r>
              <a:rPr lang="fr-CH" dirty="0" err="1"/>
              <a:t>kinetics</a:t>
            </a:r>
            <a:endParaRPr lang="fr-CH" dirty="0"/>
          </a:p>
          <a:p>
            <a:r>
              <a:rPr lang="fr-CH" dirty="0"/>
              <a:t>Affects j/</a:t>
            </a:r>
            <a:r>
              <a:rPr lang="fr-CH" dirty="0" err="1"/>
              <a:t>j</a:t>
            </a:r>
            <a:r>
              <a:rPr lang="fr-CH" baseline="-25000" dirty="0" err="1"/>
              <a:t>lim</a:t>
            </a:r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F4CC358-989F-4F86-B02F-BF8B6F98C415}"/>
              </a:ext>
            </a:extLst>
          </p:cNvPr>
          <p:cNvSpPr txBox="1"/>
          <p:nvPr/>
        </p:nvSpPr>
        <p:spPr>
          <a:xfrm>
            <a:off x="511025" y="6393698"/>
            <a:ext cx="832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i="1" dirty="0" err="1"/>
              <a:t>Others</a:t>
            </a:r>
            <a:r>
              <a:rPr lang="fr-CH" i="1" dirty="0"/>
              <a:t>: </a:t>
            </a:r>
            <a:r>
              <a:rPr lang="fr-CH" i="1" dirty="0" err="1"/>
              <a:t>sound</a:t>
            </a:r>
            <a:r>
              <a:rPr lang="fr-CH" i="1" dirty="0"/>
              <a:t> </a:t>
            </a:r>
            <a:r>
              <a:rPr lang="fr-CH" i="1" dirty="0" err="1"/>
              <a:t>waves</a:t>
            </a:r>
            <a:r>
              <a:rPr lang="fr-CH" i="1" dirty="0"/>
              <a:t>, </a:t>
            </a:r>
            <a:r>
              <a:rPr lang="fr-CH" i="1" dirty="0" err="1"/>
              <a:t>electromagnetic</a:t>
            </a:r>
            <a:r>
              <a:rPr lang="fr-CH" i="1" dirty="0"/>
              <a:t> </a:t>
            </a:r>
            <a:r>
              <a:rPr lang="fr-CH" i="1" dirty="0" err="1"/>
              <a:t>waves</a:t>
            </a:r>
            <a:r>
              <a:rPr lang="fr-CH" i="1" dirty="0"/>
              <a:t>, </a:t>
            </a:r>
            <a:r>
              <a:rPr lang="fr-CH" i="1" dirty="0" err="1"/>
              <a:t>magnetic</a:t>
            </a:r>
            <a:r>
              <a:rPr lang="fr-CH" i="1" dirty="0"/>
              <a:t> </a:t>
            </a:r>
            <a:r>
              <a:rPr lang="fr-CH" i="1" dirty="0" err="1"/>
              <a:t>field</a:t>
            </a:r>
            <a:endParaRPr lang="en-US" i="1" dirty="0"/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</p:spTree>
    <p:extLst>
      <p:ext uri="{BB962C8B-B14F-4D97-AF65-F5344CB8AC3E}">
        <p14:creationId xmlns:p14="http://schemas.microsoft.com/office/powerpoint/2010/main" val="2784611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47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Influencing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parameters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4CFCF86E-C593-4848-953C-E5C0D30AD421}"/>
              </a:ext>
            </a:extLst>
          </p:cNvPr>
          <p:cNvSpPr txBox="1"/>
          <p:nvPr/>
        </p:nvSpPr>
        <p:spPr>
          <a:xfrm>
            <a:off x="157200" y="6243935"/>
            <a:ext cx="88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err="1"/>
              <a:t>Simultaneous</a:t>
            </a:r>
            <a:r>
              <a:rPr lang="de-CH" sz="2400" dirty="0"/>
              <a:t> </a:t>
            </a:r>
            <a:r>
              <a:rPr lang="de-CH" sz="2400" dirty="0" err="1"/>
              <a:t>effects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inhibition</a:t>
            </a:r>
            <a:r>
              <a:rPr lang="de-CH" sz="2400" dirty="0"/>
              <a:t> and </a:t>
            </a:r>
            <a:r>
              <a:rPr lang="de-CH" sz="2400" dirty="0" err="1"/>
              <a:t>current</a:t>
            </a:r>
            <a:r>
              <a:rPr lang="de-CH" sz="2400" dirty="0"/>
              <a:t> </a:t>
            </a:r>
            <a:r>
              <a:rPr lang="de-CH" sz="2400" dirty="0" err="1"/>
              <a:t>density</a:t>
            </a:r>
            <a:endParaRPr lang="de-CH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9361A-4249-4BF0-BA2E-3CA91EFEE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1852" r="46667" b="12963"/>
          <a:stretch/>
        </p:blipFill>
        <p:spPr>
          <a:xfrm>
            <a:off x="606420" y="1357470"/>
            <a:ext cx="5108579" cy="48864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FA6DDA-765A-40A6-8B13-AAB908B4C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7" t="61545" r="49324" b="30237"/>
          <a:stretch/>
        </p:blipFill>
        <p:spPr>
          <a:xfrm>
            <a:off x="5334000" y="2971800"/>
            <a:ext cx="3810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2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48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Influencing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parameters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4CFCF86E-C593-4848-953C-E5C0D30AD421}"/>
              </a:ext>
            </a:extLst>
          </p:cNvPr>
          <p:cNvSpPr txBox="1"/>
          <p:nvPr/>
        </p:nvSpPr>
        <p:spPr>
          <a:xfrm>
            <a:off x="159600" y="6320135"/>
            <a:ext cx="88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Simplified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</a:t>
            </a:r>
            <a:endParaRPr lang="de-CH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99F467-C9B0-48AF-83E4-208543DCD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0" t="15457" r="54778" b="35951"/>
          <a:stretch/>
        </p:blipFill>
        <p:spPr>
          <a:xfrm>
            <a:off x="304800" y="1436077"/>
            <a:ext cx="5257800" cy="48533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10DD30-4ADC-4F36-9CB1-D339A68EE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63333" r="52500" b="7037"/>
          <a:stretch/>
        </p:blipFill>
        <p:spPr>
          <a:xfrm>
            <a:off x="5860200" y="3505200"/>
            <a:ext cx="3124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94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49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Additives: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Brighteners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85087BA-4B81-439A-B31B-5BF0737FB4BA}"/>
              </a:ext>
            </a:extLst>
          </p:cNvPr>
          <p:cNvSpPr txBox="1"/>
          <p:nvPr/>
        </p:nvSpPr>
        <p:spPr>
          <a:xfrm>
            <a:off x="266700" y="17526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Brighteners: </a:t>
            </a:r>
            <a:r>
              <a:rPr lang="en-US" dirty="0"/>
              <a:t>weak inhibitors </a:t>
            </a:r>
            <a:r>
              <a:rPr lang="en-US" dirty="0">
                <a:sym typeface="Wingdings" panose="05000000000000000000" pitchFamily="2" charset="2"/>
              </a:rPr>
              <a:t> increases micro-throwing power</a:t>
            </a:r>
            <a:endParaRPr lang="en-US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E4996B-3232-4122-814E-B0B3F195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42" y="3368176"/>
            <a:ext cx="1871634" cy="938865"/>
          </a:xfrm>
          <a:prstGeom prst="rect">
            <a:avLst/>
          </a:prstGeom>
        </p:spPr>
      </p:pic>
      <p:pic>
        <p:nvPicPr>
          <p:cNvPr id="4098" name="Picture 2" descr="Effects of Brighteners in a Copper Plating Bath on Throwing Power and  Thermal Reliability of Plated Through Holes - ScienceDirect">
            <a:extLst>
              <a:ext uri="{FF2B5EF4-FFF2-40B4-BE49-F238E27FC236}">
                <a16:creationId xmlns:a16="http://schemas.microsoft.com/office/drawing/2014/main" id="{10290AAE-5537-4C33-87E2-03CE2A01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86" y="3352800"/>
            <a:ext cx="3758648" cy="329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EFC9B91-62B4-4BC6-AF82-8F236E5DA778}"/>
              </a:ext>
            </a:extLst>
          </p:cNvPr>
          <p:cNvSpPr txBox="1"/>
          <p:nvPr/>
        </p:nvSpPr>
        <p:spPr>
          <a:xfrm>
            <a:off x="5410200" y="3024346"/>
            <a:ext cx="3167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  <a:latin typeface="+mj-lt"/>
              </a:rPr>
              <a:t>2-Methylsulfanylethyl sulfite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: C</a:t>
            </a:r>
            <a:r>
              <a:rPr lang="en-US" sz="1400" b="0" i="0" baseline="-25000" dirty="0">
                <a:solidFill>
                  <a:srgbClr val="5B616B"/>
                </a:solidFill>
                <a:effectLst/>
                <a:latin typeface="+mj-lt"/>
              </a:rPr>
              <a:t>3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H</a:t>
            </a:r>
            <a:r>
              <a:rPr lang="en-US" sz="1400" b="0" i="0" baseline="-25000" dirty="0">
                <a:solidFill>
                  <a:srgbClr val="5B616B"/>
                </a:solidFill>
                <a:effectLst/>
                <a:latin typeface="+mj-lt"/>
              </a:rPr>
              <a:t>7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O</a:t>
            </a:r>
            <a:r>
              <a:rPr lang="en-US" sz="1400" b="0" i="0" baseline="-25000" dirty="0">
                <a:solidFill>
                  <a:srgbClr val="5B616B"/>
                </a:solidFill>
                <a:effectLst/>
                <a:latin typeface="+mj-lt"/>
              </a:rPr>
              <a:t>3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S</a:t>
            </a:r>
            <a:r>
              <a:rPr lang="en-US" sz="1400" b="0" i="0" baseline="30000" dirty="0">
                <a:solidFill>
                  <a:srgbClr val="5B616B"/>
                </a:solidFill>
                <a:effectLst/>
                <a:latin typeface="+mj-lt"/>
              </a:rPr>
              <a:t>2-</a:t>
            </a:r>
            <a:r>
              <a:rPr lang="en-US" sz="1400" b="0" i="0" dirty="0">
                <a:solidFill>
                  <a:srgbClr val="5B616B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F39784-13A6-4F71-973E-C05999CF424C}"/>
              </a:ext>
            </a:extLst>
          </p:cNvPr>
          <p:cNvSpPr txBox="1"/>
          <p:nvPr/>
        </p:nvSpPr>
        <p:spPr>
          <a:xfrm>
            <a:off x="533400" y="5677525"/>
            <a:ext cx="457889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i="1" dirty="0" err="1"/>
              <a:t>Organosulfur</a:t>
            </a:r>
            <a:r>
              <a:rPr lang="fr-CH" i="1" dirty="0"/>
              <a:t> </a:t>
            </a:r>
            <a:r>
              <a:rPr lang="fr-CH" i="1" dirty="0" err="1"/>
              <a:t>molecules</a:t>
            </a:r>
            <a:r>
              <a:rPr lang="fr-CH" i="1" dirty="0"/>
              <a:t> </a:t>
            </a:r>
          </a:p>
          <a:p>
            <a:pPr>
              <a:spcBef>
                <a:spcPts val="600"/>
              </a:spcBef>
            </a:pPr>
            <a:r>
              <a:rPr lang="de-CH" i="1" dirty="0"/>
              <a:t>(e.g. </a:t>
            </a:r>
            <a:r>
              <a:rPr lang="de-CH" i="1" dirty="0" err="1"/>
              <a:t>thioethers</a:t>
            </a:r>
            <a:r>
              <a:rPr lang="de-CH" i="1" dirty="0"/>
              <a:t>, </a:t>
            </a:r>
            <a:r>
              <a:rPr lang="fr-FR" i="1" dirty="0" err="1"/>
              <a:t>phenolsulfonic</a:t>
            </a:r>
            <a:r>
              <a:rPr lang="fr-FR" i="1" dirty="0"/>
              <a:t> </a:t>
            </a:r>
            <a:r>
              <a:rPr lang="fr-FR" i="1" dirty="0" err="1"/>
              <a:t>acid</a:t>
            </a:r>
            <a:r>
              <a:rPr lang="fr-FR" i="1" dirty="0"/>
              <a:t>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0715436-446E-48CC-814A-E016486709A3}"/>
              </a:ext>
            </a:extLst>
          </p:cNvPr>
          <p:cNvSpPr txBox="1"/>
          <p:nvPr/>
        </p:nvSpPr>
        <p:spPr>
          <a:xfrm>
            <a:off x="533400" y="2412711"/>
            <a:ext cx="259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CH" dirty="0" err="1"/>
              <a:t>Adsorb</a:t>
            </a:r>
            <a:r>
              <a:rPr lang="fr-CH" dirty="0"/>
              <a:t> and </a:t>
            </a:r>
            <a:r>
              <a:rPr lang="fr-CH" dirty="0" err="1"/>
              <a:t>inhibit</a:t>
            </a:r>
            <a:r>
              <a:rPr lang="fr-CH" dirty="0"/>
              <a:t> </a:t>
            </a:r>
            <a:r>
              <a:rPr lang="fr-CH" dirty="0" err="1"/>
              <a:t>low</a:t>
            </a:r>
            <a:r>
              <a:rPr lang="fr-CH" dirty="0"/>
              <a:t> </a:t>
            </a:r>
            <a:r>
              <a:rPr lang="fr-CH" dirty="0" err="1"/>
              <a:t>overpotential</a:t>
            </a:r>
            <a:r>
              <a:rPr lang="fr-CH" dirty="0"/>
              <a:t> </a:t>
            </a:r>
            <a:r>
              <a:rPr lang="fr-CH" dirty="0" err="1"/>
              <a:t>regions</a:t>
            </a:r>
            <a:endParaRPr lang="fr-CH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D71894D-CCDF-4447-9C97-DFBFD170495A}"/>
              </a:ext>
            </a:extLst>
          </p:cNvPr>
          <p:cNvCxnSpPr>
            <a:cxnSpLocks/>
          </p:cNvCxnSpPr>
          <p:nvPr/>
        </p:nvCxnSpPr>
        <p:spPr>
          <a:xfrm flipH="1">
            <a:off x="1295400" y="3057769"/>
            <a:ext cx="152400" cy="29503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DFF6BBB-7E32-4FF2-AB4D-58CF0EC45809}"/>
              </a:ext>
            </a:extLst>
          </p:cNvPr>
          <p:cNvCxnSpPr/>
          <p:nvPr/>
        </p:nvCxnSpPr>
        <p:spPr>
          <a:xfrm>
            <a:off x="2057400" y="3068609"/>
            <a:ext cx="152400" cy="29503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A7E2C2E7-30AC-4349-952F-7925F0CA2E8B}"/>
              </a:ext>
            </a:extLst>
          </p:cNvPr>
          <p:cNvSpPr txBox="1"/>
          <p:nvPr/>
        </p:nvSpPr>
        <p:spPr>
          <a:xfrm>
            <a:off x="533400" y="4572000"/>
            <a:ext cx="457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Micro-leveling: </a:t>
            </a:r>
            <a:r>
              <a:rPr lang="en-US" dirty="0"/>
              <a:t>reduces surface roughness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 refining:</a:t>
            </a:r>
            <a:r>
              <a:rPr lang="en-US" dirty="0"/>
              <a:t> hardness but tensile stress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00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Real surfaces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DCDF6FC8-96F4-49B7-AF76-5861A75323E9}"/>
              </a:ext>
            </a:extLst>
          </p:cNvPr>
          <p:cNvSpPr txBox="1"/>
          <p:nvPr/>
        </p:nvSpPr>
        <p:spPr>
          <a:xfrm>
            <a:off x="381000" y="1595369"/>
            <a:ext cx="8608060" cy="12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93620" marR="205104" indent="-1686560" algn="ctr">
              <a:lnSpc>
                <a:spcPct val="100000"/>
              </a:lnSpc>
              <a:spcBef>
                <a:spcPts val="95"/>
              </a:spcBef>
            </a:pPr>
            <a:r>
              <a:rPr lang="en-US" sz="2500" spc="-5" dirty="0">
                <a:latin typeface="Arial"/>
                <a:cs typeface="Arial"/>
              </a:rPr>
              <a:t>Real surfaces</a:t>
            </a:r>
            <a:r>
              <a:rPr lang="en-US" sz="2500" spc="15" dirty="0">
                <a:latin typeface="Arial"/>
                <a:cs typeface="Arial"/>
              </a:rPr>
              <a:t> </a:t>
            </a:r>
            <a:r>
              <a:rPr lang="en-US" sz="2500" spc="-15" dirty="0">
                <a:latin typeface="Arial"/>
                <a:cs typeface="Arial"/>
              </a:rPr>
              <a:t>are not</a:t>
            </a:r>
            <a:r>
              <a:rPr sz="2500" spc="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ideal </a:t>
            </a:r>
            <a:r>
              <a:rPr sz="2500" spc="-68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surfaces</a:t>
            </a:r>
            <a:endParaRPr lang="en-US" sz="2500" dirty="0">
              <a:latin typeface="Arial"/>
              <a:cs typeface="Arial"/>
            </a:endParaRPr>
          </a:p>
          <a:p>
            <a:pPr marL="25400" algn="ctr">
              <a:lnSpc>
                <a:spcPct val="100000"/>
              </a:lnSpc>
              <a:spcBef>
                <a:spcPts val="1130"/>
              </a:spcBef>
              <a:tabLst>
                <a:tab pos="5116830" algn="l"/>
              </a:tabLst>
            </a:pPr>
            <a:r>
              <a:rPr lang="en-US" sz="2000" dirty="0">
                <a:latin typeface="Arial"/>
                <a:cs typeface="Arial"/>
              </a:rPr>
              <a:t>Density</a:t>
            </a:r>
            <a:r>
              <a:rPr lang="en-US" sz="2000" spc="-1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</a:t>
            </a:r>
            <a:r>
              <a:rPr lang="en-US" sz="2000" spc="-10" dirty="0">
                <a:latin typeface="Arial"/>
                <a:cs typeface="Arial"/>
              </a:rPr>
              <a:t> </a:t>
            </a:r>
            <a:r>
              <a:rPr lang="en-US" sz="2000" spc="-5" dirty="0">
                <a:latin typeface="Arial"/>
                <a:cs typeface="Arial"/>
              </a:rPr>
              <a:t>metal</a:t>
            </a:r>
            <a:r>
              <a:rPr lang="en-US" sz="2000" spc="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surface</a:t>
            </a:r>
            <a:r>
              <a:rPr lang="en-US" sz="2000" spc="-40" dirty="0">
                <a:latin typeface="Arial"/>
                <a:cs typeface="Arial"/>
              </a:rPr>
              <a:t> </a:t>
            </a:r>
            <a:r>
              <a:rPr lang="en-US" sz="2000" spc="-5" dirty="0">
                <a:latin typeface="Arial"/>
                <a:cs typeface="Arial"/>
              </a:rPr>
              <a:t>atoms</a:t>
            </a:r>
            <a:r>
              <a:rPr lang="en-US" sz="2000" spc="-15" dirty="0">
                <a:latin typeface="Arial"/>
                <a:cs typeface="Arial"/>
              </a:rPr>
              <a:t> </a:t>
            </a:r>
            <a:r>
              <a:rPr lang="en-US" sz="2000" spc="5" dirty="0">
                <a:latin typeface="Arial"/>
                <a:cs typeface="Arial"/>
              </a:rPr>
              <a:t>10</a:t>
            </a:r>
            <a:r>
              <a:rPr lang="en-US" sz="1950" spc="7" baseline="25641" dirty="0">
                <a:latin typeface="Arial"/>
                <a:cs typeface="Arial"/>
              </a:rPr>
              <a:t>15</a:t>
            </a:r>
            <a:r>
              <a:rPr lang="en-US" sz="2000" spc="5" dirty="0">
                <a:latin typeface="Arial"/>
                <a:cs typeface="Arial"/>
              </a:rPr>
              <a:t> cm</a:t>
            </a:r>
            <a:r>
              <a:rPr lang="en-US" sz="1950" spc="7" baseline="25641" dirty="0">
                <a:latin typeface="Arial"/>
                <a:cs typeface="Arial"/>
              </a:rPr>
              <a:t>-2</a:t>
            </a:r>
            <a:endParaRPr lang="en-US" sz="2000" dirty="0">
              <a:latin typeface="Arial"/>
              <a:cs typeface="Arial"/>
            </a:endParaRPr>
          </a:p>
          <a:p>
            <a:pPr marL="25400" algn="ctr">
              <a:lnSpc>
                <a:spcPct val="100000"/>
              </a:lnSpc>
              <a:spcBef>
                <a:spcPts val="1130"/>
              </a:spcBef>
              <a:tabLst>
                <a:tab pos="5116830" algn="l"/>
              </a:tabLst>
            </a:pPr>
            <a:r>
              <a:rPr sz="2000" dirty="0">
                <a:latin typeface="Arial"/>
                <a:cs typeface="Arial"/>
              </a:rPr>
              <a:t>Density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dislocations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lang="fr-CH" sz="2000" spc="-40" dirty="0">
                <a:latin typeface="Arial"/>
                <a:cs typeface="Arial"/>
              </a:rPr>
              <a:t>10</a:t>
            </a:r>
            <a:r>
              <a:rPr lang="fr-CH" sz="2000" spc="-40" baseline="30000" dirty="0">
                <a:latin typeface="Arial"/>
                <a:cs typeface="Arial"/>
              </a:rPr>
              <a:t>4</a:t>
            </a:r>
            <a:r>
              <a:rPr lang="fr-CH" sz="2000" spc="-40" dirty="0">
                <a:latin typeface="Arial"/>
                <a:cs typeface="Arial"/>
              </a:rPr>
              <a:t> – </a:t>
            </a:r>
            <a:r>
              <a:rPr sz="2000" spc="5" dirty="0">
                <a:latin typeface="Arial"/>
                <a:cs typeface="Arial"/>
              </a:rPr>
              <a:t>10</a:t>
            </a:r>
            <a:r>
              <a:rPr sz="1950" spc="7" baseline="25641" dirty="0">
                <a:latin typeface="Arial"/>
                <a:cs typeface="Arial"/>
              </a:rPr>
              <a:t>8</a:t>
            </a:r>
            <a:r>
              <a:rPr lang="fr-CH" sz="1950" spc="7" baseline="25641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cm</a:t>
            </a:r>
            <a:r>
              <a:rPr sz="1950" spc="7" baseline="25641" dirty="0">
                <a:latin typeface="Arial"/>
                <a:cs typeface="Arial"/>
              </a:rPr>
              <a:t>-2</a:t>
            </a:r>
            <a:endParaRPr sz="1950" baseline="25641" dirty="0">
              <a:latin typeface="Arial"/>
              <a:cs typeface="Arial"/>
            </a:endParaRPr>
          </a:p>
        </p:txBody>
      </p:sp>
      <p:grpSp>
        <p:nvGrpSpPr>
          <p:cNvPr id="15" name="object 4">
            <a:extLst>
              <a:ext uri="{FF2B5EF4-FFF2-40B4-BE49-F238E27FC236}">
                <a16:creationId xmlns:a16="http://schemas.microsoft.com/office/drawing/2014/main" id="{64C4A5F3-1802-4AA2-96D2-B83D0A2724C7}"/>
              </a:ext>
            </a:extLst>
          </p:cNvPr>
          <p:cNvGrpSpPr/>
          <p:nvPr/>
        </p:nvGrpSpPr>
        <p:grpSpPr>
          <a:xfrm>
            <a:off x="4495800" y="3200400"/>
            <a:ext cx="4648354" cy="3251466"/>
            <a:chOff x="3987319" y="2420887"/>
            <a:chExt cx="5156835" cy="4030979"/>
          </a:xfrm>
        </p:grpSpPr>
        <p:pic>
          <p:nvPicPr>
            <p:cNvPr id="16" name="object 5">
              <a:extLst>
                <a:ext uri="{FF2B5EF4-FFF2-40B4-BE49-F238E27FC236}">
                  <a16:creationId xmlns:a16="http://schemas.microsoft.com/office/drawing/2014/main" id="{60771400-8841-49C4-A4A4-C091BE938D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7319" y="2420887"/>
              <a:ext cx="5156680" cy="4030674"/>
            </a:xfrm>
            <a:prstGeom prst="rect">
              <a:avLst/>
            </a:prstGeom>
          </p:spPr>
        </p:pic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1C190200-FC08-4905-A754-6199F64C768B}"/>
                </a:ext>
              </a:extLst>
            </p:cNvPr>
            <p:cNvSpPr/>
            <p:nvPr/>
          </p:nvSpPr>
          <p:spPr>
            <a:xfrm>
              <a:off x="6086904" y="2779190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5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5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5CAC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C517338F-9164-464E-9F92-687DB4D0ED26}"/>
                </a:ext>
              </a:extLst>
            </p:cNvPr>
            <p:cNvSpPr/>
            <p:nvPr/>
          </p:nvSpPr>
          <p:spPr>
            <a:xfrm>
              <a:off x="4659321" y="3590221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89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5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5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20AAA8A2-A54A-4E3E-AF09-E56D6BC5EAA2}"/>
                </a:ext>
              </a:extLst>
            </p:cNvPr>
            <p:cNvSpPr/>
            <p:nvPr/>
          </p:nvSpPr>
          <p:spPr>
            <a:xfrm>
              <a:off x="6302927" y="3526180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5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5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9F9F9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2F205DB7-E014-4348-8E25-F3601FB3B86F}"/>
                </a:ext>
              </a:extLst>
            </p:cNvPr>
            <p:cNvSpPr/>
            <p:nvPr/>
          </p:nvSpPr>
          <p:spPr>
            <a:xfrm>
              <a:off x="7311040" y="5085179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6F2F9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61E94B8B-E1F8-44C8-B153-409187CA6780}"/>
                </a:ext>
              </a:extLst>
            </p:cNvPr>
            <p:cNvSpPr/>
            <p:nvPr/>
          </p:nvSpPr>
          <p:spPr>
            <a:xfrm>
              <a:off x="5701276" y="4725139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89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00AF5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13B306AE-51CC-4AE2-980F-514D34A69362}"/>
                </a:ext>
              </a:extLst>
            </p:cNvPr>
            <p:cNvSpPr/>
            <p:nvPr/>
          </p:nvSpPr>
          <p:spPr>
            <a:xfrm>
              <a:off x="5917736" y="4246260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FF404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36620C16-1BED-4CF5-B401-62C3E135089E}"/>
                </a:ext>
              </a:extLst>
            </p:cNvPr>
            <p:cNvSpPr/>
            <p:nvPr/>
          </p:nvSpPr>
          <p:spPr>
            <a:xfrm>
              <a:off x="6851670" y="4005058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13">
            <a:extLst>
              <a:ext uri="{FF2B5EF4-FFF2-40B4-BE49-F238E27FC236}">
                <a16:creationId xmlns:a16="http://schemas.microsoft.com/office/drawing/2014/main" id="{27B6B805-FA2A-4A2E-A071-4628AFF4BB0B}"/>
              </a:ext>
            </a:extLst>
          </p:cNvPr>
          <p:cNvSpPr txBox="1"/>
          <p:nvPr/>
        </p:nvSpPr>
        <p:spPr>
          <a:xfrm>
            <a:off x="271145" y="3538454"/>
            <a:ext cx="4224655" cy="24051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98195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6FC0"/>
                </a:solidFill>
                <a:latin typeface="Arial"/>
                <a:cs typeface="Arial"/>
              </a:rPr>
              <a:t>Perfect flat</a:t>
            </a:r>
            <a:r>
              <a:rPr sz="22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Arial"/>
                <a:cs typeface="Arial"/>
              </a:rPr>
              <a:t>face,terrace </a:t>
            </a:r>
            <a:r>
              <a:rPr sz="22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C000"/>
                </a:solidFill>
                <a:latin typeface="Arial"/>
                <a:cs typeface="Arial"/>
              </a:rPr>
              <a:t>Emerging</a:t>
            </a:r>
            <a:r>
              <a:rPr sz="22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C000"/>
                </a:solidFill>
                <a:latin typeface="Arial"/>
                <a:cs typeface="Arial"/>
              </a:rPr>
              <a:t>screw dislocation </a:t>
            </a:r>
            <a:r>
              <a:rPr sz="2200" spc="-59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9F9F9F"/>
                </a:solidFill>
                <a:latin typeface="Arial"/>
                <a:cs typeface="Arial"/>
              </a:rPr>
              <a:t>Vacancy</a:t>
            </a:r>
            <a:r>
              <a:rPr sz="220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F9F9F"/>
                </a:solidFill>
                <a:latin typeface="Arial"/>
                <a:cs typeface="Arial"/>
              </a:rPr>
              <a:t>in</a:t>
            </a:r>
            <a:r>
              <a:rPr sz="2200" spc="-1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F9F9F"/>
                </a:solidFill>
                <a:latin typeface="Arial"/>
                <a:cs typeface="Arial"/>
              </a:rPr>
              <a:t>the</a:t>
            </a:r>
            <a:r>
              <a:rPr sz="2200" spc="1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F9F9F"/>
                </a:solidFill>
                <a:latin typeface="Arial"/>
                <a:cs typeface="Arial"/>
              </a:rPr>
              <a:t>terrace </a:t>
            </a:r>
            <a:r>
              <a:rPr sz="220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6F2F9F"/>
                </a:solidFill>
                <a:latin typeface="Arial"/>
                <a:cs typeface="Arial"/>
              </a:rPr>
              <a:t>Atom</a:t>
            </a:r>
            <a:r>
              <a:rPr sz="22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fr-CH" sz="2200" spc="-5" dirty="0">
                <a:solidFill>
                  <a:srgbClr val="6F2F9F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6F2F9F"/>
                </a:solidFill>
                <a:latin typeface="Arial"/>
                <a:cs typeface="Arial"/>
              </a:rPr>
              <a:t>n the terrace</a:t>
            </a:r>
            <a:endParaRPr sz="2200" dirty="0">
              <a:latin typeface="Arial"/>
              <a:cs typeface="Arial"/>
            </a:endParaRPr>
          </a:p>
          <a:p>
            <a:pPr marL="12700" marR="5080" indent="-635">
              <a:lnSpc>
                <a:spcPts val="2640"/>
              </a:lnSpc>
              <a:spcBef>
                <a:spcPts val="85"/>
              </a:spcBef>
            </a:pPr>
            <a:r>
              <a:rPr lang="en-US" sz="2200" spc="-5" dirty="0">
                <a:solidFill>
                  <a:srgbClr val="00AF50"/>
                </a:solidFill>
                <a:latin typeface="Arial"/>
                <a:cs typeface="Arial"/>
              </a:rPr>
              <a:t>A </a:t>
            </a:r>
            <a:r>
              <a:rPr lang="en-US" sz="2200" spc="-60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lang="en-US" sz="2200" spc="-5" dirty="0">
                <a:solidFill>
                  <a:srgbClr val="00AF50"/>
                </a:solidFill>
                <a:latin typeface="Arial"/>
                <a:cs typeface="Arial"/>
              </a:rPr>
              <a:t>ledge: m</a:t>
            </a:r>
            <a:r>
              <a:rPr sz="2200" spc="-5" dirty="0">
                <a:solidFill>
                  <a:srgbClr val="00AF50"/>
                </a:solidFill>
                <a:latin typeface="Arial"/>
                <a:cs typeface="Arial"/>
              </a:rPr>
              <a:t>onoatomic</a:t>
            </a:r>
            <a:r>
              <a:rPr sz="2200" spc="3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AF50"/>
                </a:solidFill>
                <a:latin typeface="Arial"/>
                <a:cs typeface="Arial"/>
              </a:rPr>
              <a:t>step </a:t>
            </a:r>
            <a:endParaRPr lang="fr-CH" sz="2200" spc="-5" dirty="0">
              <a:solidFill>
                <a:srgbClr val="00AF50"/>
              </a:solidFill>
              <a:latin typeface="Arial"/>
              <a:cs typeface="Arial"/>
            </a:endParaRPr>
          </a:p>
          <a:p>
            <a:pPr marL="12700" marR="5080" indent="-635">
              <a:lnSpc>
                <a:spcPts val="2640"/>
              </a:lnSpc>
              <a:spcBef>
                <a:spcPts val="85"/>
              </a:spcBef>
            </a:pPr>
            <a:r>
              <a:rPr sz="2200" spc="-30" dirty="0">
                <a:solidFill>
                  <a:srgbClr val="FF0000"/>
                </a:solidFill>
                <a:latin typeface="Arial"/>
                <a:cs typeface="Arial"/>
              </a:rPr>
              <a:t>Vacancy</a:t>
            </a: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22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2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ledge </a:t>
            </a: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fr-CH" sz="2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 marR="5080" indent="-635">
              <a:lnSpc>
                <a:spcPts val="2640"/>
              </a:lnSpc>
              <a:spcBef>
                <a:spcPts val="85"/>
              </a:spcBef>
            </a:pPr>
            <a:r>
              <a:rPr sz="2200" spc="-5" dirty="0">
                <a:solidFill>
                  <a:srgbClr val="92D050"/>
                </a:solidFill>
                <a:latin typeface="Arial"/>
                <a:cs typeface="Arial"/>
              </a:rPr>
              <a:t>Kink:</a:t>
            </a:r>
            <a:r>
              <a:rPr sz="2200" spc="-2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2D050"/>
                </a:solidFill>
                <a:latin typeface="Arial"/>
                <a:cs typeface="Arial"/>
              </a:rPr>
              <a:t>a ledge in the ledge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3237D087-8375-4767-91BE-CF08CA77F3C7}"/>
              </a:ext>
            </a:extLst>
          </p:cNvPr>
          <p:cNvSpPr txBox="1"/>
          <p:nvPr/>
        </p:nvSpPr>
        <p:spPr>
          <a:xfrm>
            <a:off x="4529549" y="5947443"/>
            <a:ext cx="18586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Simple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defects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57764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50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Additives: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Levelers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85087BA-4B81-439A-B31B-5BF0737FB4BA}"/>
              </a:ext>
            </a:extLst>
          </p:cNvPr>
          <p:cNvSpPr txBox="1"/>
          <p:nvPr/>
        </p:nvSpPr>
        <p:spPr>
          <a:xfrm>
            <a:off x="266700" y="17526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Levelers: </a:t>
            </a:r>
            <a:r>
              <a:rPr lang="en-US" dirty="0"/>
              <a:t>strong inhibitors </a:t>
            </a:r>
            <a:r>
              <a:rPr lang="en-US" dirty="0">
                <a:sym typeface="Wingdings" panose="05000000000000000000" pitchFamily="2" charset="2"/>
              </a:rPr>
              <a:t> increases macro-throwing power</a:t>
            </a:r>
            <a:endParaRPr lang="en-US" b="1" dirty="0"/>
          </a:p>
          <a:p>
            <a:endParaRPr lang="fr-CH" dirty="0"/>
          </a:p>
          <a:p>
            <a:r>
              <a:rPr lang="fr-CH" dirty="0" err="1"/>
              <a:t>Adsorb</a:t>
            </a:r>
            <a:r>
              <a:rPr lang="fr-CH" dirty="0"/>
              <a:t> on </a:t>
            </a:r>
            <a:r>
              <a:rPr lang="fr-CH" dirty="0" err="1"/>
              <a:t>low</a:t>
            </a:r>
            <a:r>
              <a:rPr lang="fr-CH" dirty="0"/>
              <a:t> </a:t>
            </a:r>
            <a:r>
              <a:rPr lang="fr-CH" dirty="0" err="1"/>
              <a:t>overpotential</a:t>
            </a:r>
            <a:r>
              <a:rPr lang="fr-CH" dirty="0"/>
              <a:t> </a:t>
            </a:r>
            <a:r>
              <a:rPr lang="fr-CH" dirty="0" err="1"/>
              <a:t>regions</a:t>
            </a:r>
            <a:r>
              <a:rPr lang="fr-CH" dirty="0"/>
              <a:t>, the </a:t>
            </a:r>
            <a:r>
              <a:rPr lang="fr-CH" dirty="0" err="1"/>
              <a:t>lower</a:t>
            </a:r>
            <a:r>
              <a:rPr lang="fr-CH" dirty="0"/>
              <a:t> the </a:t>
            </a:r>
            <a:r>
              <a:rPr lang="fr-CH" dirty="0" err="1"/>
              <a:t>potential</a:t>
            </a:r>
            <a:r>
              <a:rPr lang="fr-CH" dirty="0"/>
              <a:t> the </a:t>
            </a:r>
            <a:r>
              <a:rPr lang="fr-CH" dirty="0" err="1"/>
              <a:t>stronger</a:t>
            </a:r>
            <a:r>
              <a:rPr lang="fr-CH" dirty="0"/>
              <a:t> the inhibition</a:t>
            </a: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3EAF5F-FFA7-4E6F-BE40-34064D99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9" y="2961487"/>
            <a:ext cx="2556273" cy="3182216"/>
          </a:xfrm>
          <a:prstGeom prst="rect">
            <a:avLst/>
          </a:prstGeom>
        </p:spPr>
      </p:pic>
      <p:pic>
        <p:nvPicPr>
          <p:cNvPr id="5124" name="Picture 4" descr="Electroplating: Applications in the Semiconductor Industry">
            <a:extLst>
              <a:ext uri="{FF2B5EF4-FFF2-40B4-BE49-F238E27FC236}">
                <a16:creationId xmlns:a16="http://schemas.microsoft.com/office/drawing/2014/main" id="{AB4E357C-5025-4EC7-BA90-9B6D050B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76" y="2915179"/>
            <a:ext cx="2916824" cy="32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5663FC7-C829-4B55-BC4E-2872F1D12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972" y="2667000"/>
            <a:ext cx="2408056" cy="1809549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AB974F90-27D6-41BE-B1E7-FA06023B4962}"/>
              </a:ext>
            </a:extLst>
          </p:cNvPr>
          <p:cNvSpPr txBox="1"/>
          <p:nvPr/>
        </p:nvSpPr>
        <p:spPr>
          <a:xfrm>
            <a:off x="266700" y="6412468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i="1" dirty="0" err="1"/>
              <a:t>Quaternary</a:t>
            </a:r>
            <a:r>
              <a:rPr lang="fr-CH" i="1" dirty="0"/>
              <a:t> amines, </a:t>
            </a:r>
            <a:r>
              <a:rPr lang="fr-CH" i="1" dirty="0" err="1"/>
              <a:t>amino</a:t>
            </a:r>
            <a:r>
              <a:rPr lang="fr-CH" i="1" dirty="0"/>
              <a:t> compounds, macro </a:t>
            </a:r>
            <a:r>
              <a:rPr lang="fr-CH" i="1" dirty="0" err="1"/>
              <a:t>molecules</a:t>
            </a:r>
            <a:r>
              <a:rPr lang="fr-CH" i="1" dirty="0"/>
              <a:t> (e.g. 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polyvinylpyrrolidone)</a:t>
            </a:r>
            <a:r>
              <a:rPr lang="fr-CH" i="1" dirty="0"/>
              <a:t> 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3D1D0ABD-C707-4E1B-BC22-03DABBFD4D07}"/>
              </a:ext>
            </a:extLst>
          </p:cNvPr>
          <p:cNvCxnSpPr/>
          <p:nvPr/>
        </p:nvCxnSpPr>
        <p:spPr>
          <a:xfrm>
            <a:off x="5791200" y="2961487"/>
            <a:ext cx="0" cy="2982113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12D63D12-B913-4DB0-8ADF-CE9BF4693C22}"/>
              </a:ext>
            </a:extLst>
          </p:cNvPr>
          <p:cNvSpPr txBox="1"/>
          <p:nvPr/>
        </p:nvSpPr>
        <p:spPr>
          <a:xfrm rot="16200000">
            <a:off x="4448362" y="46159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0000FF"/>
                </a:solidFill>
              </a:rPr>
              <a:t>Throwing</a:t>
            </a:r>
            <a:r>
              <a:rPr lang="fr-CH" dirty="0">
                <a:solidFill>
                  <a:srgbClr val="0000FF"/>
                </a:solidFill>
              </a:rPr>
              <a:t> power ↗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67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51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Additives: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Wetting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agents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85087BA-4B81-439A-B31B-5BF0737FB4BA}"/>
              </a:ext>
            </a:extLst>
          </p:cNvPr>
          <p:cNvSpPr txBox="1"/>
          <p:nvPr/>
        </p:nvSpPr>
        <p:spPr>
          <a:xfrm>
            <a:off x="266700" y="1752600"/>
            <a:ext cx="861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Wetting agents: </a:t>
            </a:r>
            <a:r>
              <a:rPr lang="en-US" dirty="0"/>
              <a:t>decreases the surface tension</a:t>
            </a:r>
            <a:endParaRPr lang="en-US" b="1" dirty="0"/>
          </a:p>
          <a:p>
            <a:endParaRPr lang="fr-CH" dirty="0"/>
          </a:p>
          <a:p>
            <a:r>
              <a:rPr lang="fr-CH" dirty="0" err="1"/>
              <a:t>Ensure</a:t>
            </a:r>
            <a:r>
              <a:rPr lang="fr-CH" dirty="0"/>
              <a:t> a good </a:t>
            </a:r>
            <a:r>
              <a:rPr lang="fr-CH" dirty="0" err="1"/>
              <a:t>wetting</a:t>
            </a:r>
            <a:r>
              <a:rPr lang="fr-CH" dirty="0"/>
              <a:t> of the </a:t>
            </a:r>
            <a:r>
              <a:rPr lang="fr-CH" dirty="0" err="1"/>
              <a:t>substrate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Prevent trapping of gas bubbles (e.g., H</a:t>
            </a:r>
            <a:r>
              <a:rPr lang="en-US" baseline="-25000" dirty="0"/>
              <a:t>2</a:t>
            </a:r>
            <a:r>
              <a:rPr lang="en-US" dirty="0"/>
              <a:t> evolving at the cathode)</a:t>
            </a:r>
          </a:p>
          <a:p>
            <a:endParaRPr lang="en-US" dirty="0"/>
          </a:p>
          <a:p>
            <a:r>
              <a:rPr lang="en-US" dirty="0"/>
              <a:t>Reduces the compressive stress in ultra-thin coatings</a:t>
            </a:r>
          </a:p>
          <a:p>
            <a:endParaRPr lang="en-US" baseline="-25000" dirty="0"/>
          </a:p>
          <a:p>
            <a:endParaRPr lang="fr-CH" baseline="-25000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B974F90-27D6-41BE-B1E7-FA06023B4962}"/>
              </a:ext>
            </a:extLst>
          </p:cNvPr>
          <p:cNvSpPr txBox="1"/>
          <p:nvPr/>
        </p:nvSpPr>
        <p:spPr>
          <a:xfrm>
            <a:off x="266700" y="4876800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i="1" dirty="0" err="1"/>
              <a:t>Typically</a:t>
            </a:r>
            <a:r>
              <a:rPr lang="fr-CH" i="1" dirty="0"/>
              <a:t>, </a:t>
            </a:r>
            <a:r>
              <a:rPr lang="fr-CH" i="1" dirty="0" err="1"/>
              <a:t>anionic</a:t>
            </a:r>
            <a:r>
              <a:rPr lang="fr-CH" i="1" dirty="0"/>
              <a:t> and non-</a:t>
            </a:r>
            <a:r>
              <a:rPr lang="fr-CH" i="1" dirty="0" err="1"/>
              <a:t>ionic</a:t>
            </a:r>
            <a:r>
              <a:rPr lang="fr-CH" i="1" dirty="0"/>
              <a:t> surfactants (e.g., SDS, </a:t>
            </a:r>
            <a:r>
              <a:rPr lang="fr-CH" i="1" dirty="0" err="1"/>
              <a:t>polyethylene</a:t>
            </a:r>
            <a:r>
              <a:rPr lang="fr-CH" i="1" dirty="0"/>
              <a:t> glycol) </a:t>
            </a:r>
          </a:p>
        </p:txBody>
      </p:sp>
    </p:spTree>
    <p:extLst>
      <p:ext uri="{BB962C8B-B14F-4D97-AF65-F5344CB8AC3E}">
        <p14:creationId xmlns:p14="http://schemas.microsoft.com/office/powerpoint/2010/main" val="253838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52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447801" y="914400"/>
            <a:ext cx="6248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Additives: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Accelerators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&amp;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Suppressors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85087BA-4B81-439A-B31B-5BF0737FB4BA}"/>
              </a:ext>
            </a:extLst>
          </p:cNvPr>
          <p:cNvSpPr txBox="1"/>
          <p:nvPr/>
        </p:nvSpPr>
        <p:spPr>
          <a:xfrm>
            <a:off x="266700" y="1752600"/>
            <a:ext cx="86106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Accelerators: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fr-CH" dirty="0" err="1"/>
              <a:t>Decreases</a:t>
            </a:r>
            <a:r>
              <a:rPr lang="fr-CH" dirty="0"/>
              <a:t> the </a:t>
            </a:r>
            <a:r>
              <a:rPr lang="fr-CH" dirty="0" err="1"/>
              <a:t>electrochemical</a:t>
            </a:r>
            <a:r>
              <a:rPr lang="fr-CH" dirty="0"/>
              <a:t> activation </a:t>
            </a:r>
            <a:r>
              <a:rPr lang="fr-CH" dirty="0" err="1"/>
              <a:t>energy</a:t>
            </a:r>
            <a:r>
              <a:rPr lang="fr-CH" dirty="0"/>
              <a:t> via </a:t>
            </a:r>
            <a:r>
              <a:rPr lang="fr-CH" dirty="0" err="1"/>
              <a:t>intermediate</a:t>
            </a:r>
            <a:r>
              <a:rPr lang="fr-CH" dirty="0"/>
              <a:t> states</a:t>
            </a:r>
          </a:p>
          <a:p>
            <a:pPr>
              <a:spcBef>
                <a:spcPts val="600"/>
              </a:spcBef>
            </a:pPr>
            <a:endParaRPr lang="fr-CH" i="1" dirty="0"/>
          </a:p>
          <a:p>
            <a:pPr>
              <a:spcBef>
                <a:spcPts val="600"/>
              </a:spcBef>
            </a:pP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Catalysts</a:t>
            </a:r>
            <a:endParaRPr lang="fr-CH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fr-CH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fr-CH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b="1" dirty="0"/>
              <a:t>Suppressors: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fr-CH" dirty="0" err="1"/>
              <a:t>Increases</a:t>
            </a:r>
            <a:r>
              <a:rPr lang="fr-CH" dirty="0"/>
              <a:t> the </a:t>
            </a:r>
            <a:r>
              <a:rPr lang="fr-CH" dirty="0" err="1"/>
              <a:t>electrochemical</a:t>
            </a:r>
            <a:r>
              <a:rPr lang="fr-CH" dirty="0"/>
              <a:t> activation </a:t>
            </a:r>
            <a:r>
              <a:rPr lang="fr-CH" dirty="0" err="1"/>
              <a:t>energy</a:t>
            </a:r>
            <a:r>
              <a:rPr lang="fr-CH" dirty="0"/>
              <a:t> by </a:t>
            </a:r>
            <a:r>
              <a:rPr lang="fr-CH" dirty="0" err="1"/>
              <a:t>stabilizing</a:t>
            </a:r>
            <a:r>
              <a:rPr lang="fr-CH" dirty="0"/>
              <a:t> cations</a:t>
            </a:r>
          </a:p>
          <a:p>
            <a:pPr>
              <a:spcBef>
                <a:spcPts val="600"/>
              </a:spcBef>
            </a:pPr>
            <a:endParaRPr lang="fr-CH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Complexing agents</a:t>
            </a:r>
            <a:r>
              <a:rPr lang="fr-CH" dirty="0"/>
              <a:t> (e.g., EDTA, citrates)</a:t>
            </a:r>
            <a:endParaRPr lang="fr-CH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fr-CH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fr-CH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42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53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Additives: Stress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suppressors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85087BA-4B81-439A-B31B-5BF0737FB4BA}"/>
              </a:ext>
            </a:extLst>
          </p:cNvPr>
          <p:cNvSpPr txBox="1"/>
          <p:nvPr/>
        </p:nvSpPr>
        <p:spPr>
          <a:xfrm>
            <a:off x="266700" y="1752600"/>
            <a:ext cx="8610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Stress suppressors: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fr-CH" dirty="0" err="1"/>
              <a:t>Chemisorption</a:t>
            </a:r>
            <a:r>
              <a:rPr lang="fr-CH" dirty="0"/>
              <a:t> and incorporation in the </a:t>
            </a:r>
            <a:r>
              <a:rPr lang="fr-CH" dirty="0" err="1"/>
              <a:t>metal</a:t>
            </a:r>
            <a:r>
              <a:rPr lang="fr-CH" dirty="0"/>
              <a:t> </a:t>
            </a:r>
            <a:r>
              <a:rPr lang="fr-CH" dirty="0" err="1"/>
              <a:t>lattice</a:t>
            </a:r>
            <a:r>
              <a:rPr lang="fr-CH" dirty="0"/>
              <a:t> —  </a:t>
            </a:r>
            <a:r>
              <a:rPr lang="fr-CH" dirty="0" err="1"/>
              <a:t>induce</a:t>
            </a:r>
            <a:r>
              <a:rPr lang="fr-CH" dirty="0"/>
              <a:t> compressive stress</a:t>
            </a:r>
          </a:p>
          <a:p>
            <a:pPr>
              <a:spcBef>
                <a:spcPts val="600"/>
              </a:spcBef>
            </a:pPr>
            <a:endParaRPr lang="fr-CH" i="1" dirty="0"/>
          </a:p>
          <a:p>
            <a:pPr>
              <a:spcBef>
                <a:spcPts val="600"/>
              </a:spcBef>
            </a:pP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Compensate</a:t>
            </a: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CH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tensile</a:t>
            </a:r>
            <a:r>
              <a:rPr lang="fr-CH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</a:t>
            </a:r>
          </a:p>
          <a:p>
            <a:pPr>
              <a:spcBef>
                <a:spcPts val="600"/>
              </a:spcBef>
            </a:pPr>
            <a:endParaRPr lang="fr-CH" i="1" dirty="0"/>
          </a:p>
          <a:p>
            <a:pPr>
              <a:spcBef>
                <a:spcPts val="600"/>
              </a:spcBef>
            </a:pPr>
            <a:r>
              <a:rPr lang="fr-CH" i="1" dirty="0" err="1"/>
              <a:t>Typically</a:t>
            </a:r>
            <a:r>
              <a:rPr lang="fr-CH" i="1" dirty="0"/>
              <a:t>, saccharine, </a:t>
            </a:r>
            <a:r>
              <a:rPr lang="fr-CH" i="1" dirty="0" err="1"/>
              <a:t>acetates</a:t>
            </a:r>
            <a:r>
              <a:rPr lang="fr-CH" i="1" dirty="0"/>
              <a:t>, salicylates…</a:t>
            </a:r>
          </a:p>
          <a:p>
            <a:pPr>
              <a:spcBef>
                <a:spcPts val="600"/>
              </a:spcBef>
            </a:pPr>
            <a:r>
              <a:rPr lang="fr-CH" i="1" dirty="0"/>
              <a:t>But </a:t>
            </a:r>
            <a:r>
              <a:rPr lang="fr-CH" i="1" dirty="0" err="1"/>
              <a:t>also</a:t>
            </a:r>
            <a:r>
              <a:rPr lang="fr-CH" i="1" dirty="0"/>
              <a:t> </a:t>
            </a:r>
            <a:r>
              <a:rPr lang="fr-CH" i="1" dirty="0" err="1"/>
              <a:t>inorganic</a:t>
            </a:r>
            <a:r>
              <a:rPr lang="fr-CH" i="1" dirty="0"/>
              <a:t> additives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9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54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Origin of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internal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stress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pic>
        <p:nvPicPr>
          <p:cNvPr id="6148" name="Picture 4" descr="Deposit Stress Analyzer - Specialty Testing and Development Company">
            <a:extLst>
              <a:ext uri="{FF2B5EF4-FFF2-40B4-BE49-F238E27FC236}">
                <a16:creationId xmlns:a16="http://schemas.microsoft.com/office/drawing/2014/main" id="{761E565C-2627-40E9-9468-0273A94A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8AC07BB3-0AA4-488F-A56C-E8922DFC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9" r="13172" b="64487"/>
          <a:stretch/>
        </p:blipFill>
        <p:spPr>
          <a:xfrm>
            <a:off x="218389" y="4950402"/>
            <a:ext cx="2601011" cy="15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18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55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Origin of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internal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stress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pic>
        <p:nvPicPr>
          <p:cNvPr id="6148" name="Picture 4" descr="Deposit Stress Analyzer - Specialty Testing and Development Company">
            <a:extLst>
              <a:ext uri="{FF2B5EF4-FFF2-40B4-BE49-F238E27FC236}">
                <a16:creationId xmlns:a16="http://schemas.microsoft.com/office/drawing/2014/main" id="{761E565C-2627-40E9-9468-0273A94A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8AC07BB3-0AA4-488F-A56C-E8922DFC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9" r="13172" b="64487"/>
          <a:stretch/>
        </p:blipFill>
        <p:spPr>
          <a:xfrm>
            <a:off x="218389" y="4950402"/>
            <a:ext cx="2601011" cy="1542473"/>
          </a:xfrm>
          <a:prstGeom prst="rect">
            <a:avLst/>
          </a:prstGeom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8CAD1FC-88DF-406A-83E2-971562BEA7A2}"/>
              </a:ext>
            </a:extLst>
          </p:cNvPr>
          <p:cNvSpPr txBox="1"/>
          <p:nvPr/>
        </p:nvSpPr>
        <p:spPr>
          <a:xfrm>
            <a:off x="3581401" y="1657927"/>
            <a:ext cx="5400600" cy="419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Primary contributions to internal stress:</a:t>
            </a:r>
          </a:p>
          <a:p>
            <a:pPr algn="ctr"/>
            <a:r>
              <a:rPr lang="en-US" sz="1600" b="1" i="1" dirty="0"/>
              <a:t>Heterogeneous nucleation – substrate-deposit interactions</a:t>
            </a:r>
            <a:endParaRPr lang="en-US" sz="1200" dirty="0"/>
          </a:p>
          <a:p>
            <a:pPr algn="ctr"/>
            <a:endParaRPr lang="en-US" sz="1100" dirty="0"/>
          </a:p>
          <a:p>
            <a:pPr algn="ctr"/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 of lattice parameters: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Capillary forces: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B4A12E81-6D87-46CE-927F-8285DD9579A1}"/>
              </a:ext>
            </a:extLst>
          </p:cNvPr>
          <p:cNvGrpSpPr/>
          <p:nvPr/>
        </p:nvGrpSpPr>
        <p:grpSpPr>
          <a:xfrm>
            <a:off x="4612612" y="3124200"/>
            <a:ext cx="3502366" cy="863598"/>
            <a:chOff x="5000611" y="3493637"/>
            <a:chExt cx="3502366" cy="1162474"/>
          </a:xfrm>
        </p:grpSpPr>
        <p:pic>
          <p:nvPicPr>
            <p:cNvPr id="11" name="Picture 8" descr="Résultat de recherche d'images pour &quot;lattice mismatch tensile stress&quot;">
              <a:extLst>
                <a:ext uri="{FF2B5EF4-FFF2-40B4-BE49-F238E27FC236}">
                  <a16:creationId xmlns:a16="http://schemas.microsoft.com/office/drawing/2014/main" id="{ABA0F48C-6F83-44CE-A3FA-95DFE56558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40" r="3380" b="-1"/>
            <a:stretch/>
          </p:blipFill>
          <p:spPr bwMode="auto">
            <a:xfrm>
              <a:off x="5000611" y="3574265"/>
              <a:ext cx="3502366" cy="108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CBF566-DE54-4CC6-BEEE-BC55B100BF35}"/>
                </a:ext>
              </a:extLst>
            </p:cNvPr>
            <p:cNvSpPr/>
            <p:nvPr/>
          </p:nvSpPr>
          <p:spPr>
            <a:xfrm>
              <a:off x="6200481" y="3493637"/>
              <a:ext cx="1143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740E67C1-6FE7-4149-8BFA-3619254C428F}"/>
              </a:ext>
            </a:extLst>
          </p:cNvPr>
          <p:cNvGrpSpPr/>
          <p:nvPr/>
        </p:nvGrpSpPr>
        <p:grpSpPr>
          <a:xfrm>
            <a:off x="4572000" y="3911598"/>
            <a:ext cx="3583590" cy="612105"/>
            <a:chOff x="5026520" y="3505200"/>
            <a:chExt cx="3583590" cy="612105"/>
          </a:xfrm>
        </p:grpSpPr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8562D216-8E70-45BF-A723-CA2D405898ED}"/>
                </a:ext>
              </a:extLst>
            </p:cNvPr>
            <p:cNvSpPr txBox="1"/>
            <p:nvPr/>
          </p:nvSpPr>
          <p:spPr>
            <a:xfrm>
              <a:off x="5026520" y="3505200"/>
              <a:ext cx="1440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err="1"/>
                <a:t>a</a:t>
              </a:r>
              <a:r>
                <a:rPr lang="de-CH" sz="1600" baseline="-25000" dirty="0" err="1"/>
                <a:t>s</a:t>
              </a:r>
              <a:r>
                <a:rPr lang="de-CH" sz="1600" baseline="-25000" dirty="0"/>
                <a:t> </a:t>
              </a:r>
              <a:r>
                <a:rPr lang="de-CH" sz="1600" dirty="0"/>
                <a:t>&gt; a</a:t>
              </a:r>
              <a:r>
                <a:rPr lang="de-CH" sz="1600" baseline="-25000" dirty="0"/>
                <a:t>d</a:t>
              </a:r>
              <a:r>
                <a:rPr lang="de-CH" sz="1600" dirty="0"/>
                <a:t> </a:t>
              </a:r>
            </a:p>
            <a:p>
              <a:pPr algn="ctr"/>
              <a:r>
                <a:rPr lang="de-CH" sz="1600" dirty="0" err="1"/>
                <a:t>Compressive</a:t>
              </a:r>
              <a:endParaRPr lang="fr-FR" sz="1600" dirty="0"/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3B8A8051-9D8C-44D7-852A-41A922FEC25F}"/>
                </a:ext>
              </a:extLst>
            </p:cNvPr>
            <p:cNvSpPr txBox="1"/>
            <p:nvPr/>
          </p:nvSpPr>
          <p:spPr>
            <a:xfrm>
              <a:off x="7169155" y="3532530"/>
              <a:ext cx="1440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err="1"/>
                <a:t>a</a:t>
              </a:r>
              <a:r>
                <a:rPr lang="de-CH" sz="1600" baseline="-25000" dirty="0" err="1"/>
                <a:t>s</a:t>
              </a:r>
              <a:r>
                <a:rPr lang="de-CH" sz="1600" baseline="-25000" dirty="0"/>
                <a:t> </a:t>
              </a:r>
              <a:r>
                <a:rPr lang="de-CH" sz="1600" dirty="0"/>
                <a:t>&lt; a</a:t>
              </a:r>
              <a:r>
                <a:rPr lang="de-CH" sz="1600" baseline="-25000" dirty="0"/>
                <a:t>d</a:t>
              </a:r>
              <a:r>
                <a:rPr lang="de-CH" sz="1600" dirty="0"/>
                <a:t> </a:t>
              </a:r>
            </a:p>
            <a:p>
              <a:pPr algn="ctr"/>
              <a:r>
                <a:rPr lang="de-CH" sz="1600" dirty="0" err="1"/>
                <a:t>Tensile</a:t>
              </a:r>
              <a:endParaRPr lang="fr-FR" sz="1600" dirty="0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81E53BF-CA8B-4E48-92D5-E6770C125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53406" r="54528" b="29324"/>
          <a:stretch/>
        </p:blipFill>
        <p:spPr bwMode="auto">
          <a:xfrm>
            <a:off x="4771053" y="5114111"/>
            <a:ext cx="1308921" cy="64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B2A5E2-58C4-401B-B806-69E51E1065C8}"/>
              </a:ext>
            </a:extLst>
          </p:cNvPr>
          <p:cNvSpPr/>
          <p:nvPr/>
        </p:nvSpPr>
        <p:spPr>
          <a:xfrm>
            <a:off x="5212224" y="5067298"/>
            <a:ext cx="426581" cy="169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01AD27-01DA-48A4-8900-033A83431B88}"/>
              </a:ext>
            </a:extLst>
          </p:cNvPr>
          <p:cNvSpPr/>
          <p:nvPr/>
        </p:nvSpPr>
        <p:spPr>
          <a:xfrm>
            <a:off x="4343400" y="5753716"/>
            <a:ext cx="21642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600" dirty="0" err="1"/>
              <a:t>Compressive</a:t>
            </a:r>
            <a:endParaRPr lang="fr-FR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CC33A5-EEBA-4C26-9264-11C47122D8E7}"/>
              </a:ext>
            </a:extLst>
          </p:cNvPr>
          <p:cNvSpPr/>
          <p:nvPr/>
        </p:nvSpPr>
        <p:spPr>
          <a:xfrm>
            <a:off x="6614513" y="5753716"/>
            <a:ext cx="1766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600" dirty="0" err="1"/>
              <a:t>Less</a:t>
            </a:r>
            <a:r>
              <a:rPr lang="de-CH" sz="1600" dirty="0"/>
              <a:t> </a:t>
            </a:r>
            <a:r>
              <a:rPr lang="de-CH" sz="1600" dirty="0" err="1"/>
              <a:t>compressive</a:t>
            </a:r>
            <a:endParaRPr lang="fr-FR" sz="160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69AE2CC-A95C-437A-BD7F-4A547FCC0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6" t="53406" r="26621" b="29324"/>
          <a:stretch/>
        </p:blipFill>
        <p:spPr bwMode="auto">
          <a:xfrm>
            <a:off x="6802100" y="5114111"/>
            <a:ext cx="1391684" cy="64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0">
            <a:extLst>
              <a:ext uri="{FF2B5EF4-FFF2-40B4-BE49-F238E27FC236}">
                <a16:creationId xmlns:a16="http://schemas.microsoft.com/office/drawing/2014/main" id="{DCDC0B3A-F813-421A-B950-94C7A66463F1}"/>
              </a:ext>
            </a:extLst>
          </p:cNvPr>
          <p:cNvSpPr/>
          <p:nvPr/>
        </p:nvSpPr>
        <p:spPr>
          <a:xfrm>
            <a:off x="6258881" y="5436830"/>
            <a:ext cx="335488" cy="195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7D5E2320-7B4B-42CA-97F6-9F3A1D36486A}"/>
              </a:ext>
            </a:extLst>
          </p:cNvPr>
          <p:cNvSpPr txBox="1"/>
          <p:nvPr/>
        </p:nvSpPr>
        <p:spPr>
          <a:xfrm>
            <a:off x="4173959" y="6305490"/>
            <a:ext cx="4215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Prevailing</a:t>
            </a:r>
            <a:r>
              <a:rPr lang="de-CH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CH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ultrathin</a:t>
            </a:r>
            <a:r>
              <a:rPr lang="de-CH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deposits</a:t>
            </a:r>
            <a:endParaRPr lang="fr-FR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8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56</a:t>
            </a:fld>
            <a:endParaRPr lang="en-US" sz="140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Origin of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internal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stress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pic>
        <p:nvPicPr>
          <p:cNvPr id="6148" name="Picture 4" descr="Deposit Stress Analyzer - Specialty Testing and Development Company">
            <a:extLst>
              <a:ext uri="{FF2B5EF4-FFF2-40B4-BE49-F238E27FC236}">
                <a16:creationId xmlns:a16="http://schemas.microsoft.com/office/drawing/2014/main" id="{761E565C-2627-40E9-9468-0273A94A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8AC07BB3-0AA4-488F-A56C-E8922DFC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9" r="13172" b="64487"/>
          <a:stretch/>
        </p:blipFill>
        <p:spPr>
          <a:xfrm>
            <a:off x="218389" y="4950402"/>
            <a:ext cx="2601011" cy="1542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2">
                <a:extLst>
                  <a:ext uri="{FF2B5EF4-FFF2-40B4-BE49-F238E27FC236}">
                    <a16:creationId xmlns:a16="http://schemas.microsoft.com/office/drawing/2014/main" id="{68CAD1FC-88DF-406A-83E2-971562BEA7A2}"/>
                  </a:ext>
                </a:extLst>
              </p:cNvPr>
              <p:cNvSpPr txBox="1"/>
              <p:nvPr/>
            </p:nvSpPr>
            <p:spPr>
              <a:xfrm>
                <a:off x="3494989" y="1657927"/>
                <a:ext cx="5573424" cy="503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/>
                  <a:t>Secondary contributions to internal stress:</a:t>
                </a:r>
              </a:p>
              <a:p>
                <a:pPr algn="ctr"/>
                <a:r>
                  <a:rPr lang="en-US" sz="1600" b="1" i="1" dirty="0"/>
                  <a:t>Growth – internal structure of the deposit</a:t>
                </a:r>
                <a:endParaRPr lang="en-US" sz="1200" dirty="0"/>
              </a:p>
              <a:p>
                <a:pPr algn="ctr"/>
                <a:endParaRPr lang="en-US" sz="1100" dirty="0"/>
              </a:p>
              <a:p>
                <a:pPr algn="ctr"/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Interstitial incorporation/elimination:</a:t>
                </a:r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fr-FR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Grain </a:t>
                </a:r>
                <a:r>
                  <a:rPr lang="fr-FR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overlapping</a:t>
                </a:r>
                <a:r>
                  <a:rPr lang="fr-FR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</a:t>
                </a:r>
                <a:r>
                  <a:rPr lang="fr-FR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tensile</a:t>
                </a:r>
                <a:r>
                  <a:rPr lang="fr-FR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</a:t>
                </a:r>
                <a14:m>
                  <m:oMath xmlns:m="http://schemas.openxmlformats.org/officeDocument/2006/math">
                    <m:r>
                      <a:rPr lang="fr-FR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fr-FR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N(t) </a:t>
                </a:r>
                <a:r>
                  <a:rPr lang="fr-FR" dirty="0"/>
                  <a:t>(</a:t>
                </a:r>
                <a:r>
                  <a:rPr lang="fr-FR" dirty="0" err="1"/>
                  <a:t>Nuclei</a:t>
                </a:r>
                <a:r>
                  <a:rPr lang="fr-FR" dirty="0"/>
                  <a:t> </a:t>
                </a:r>
                <a:r>
                  <a:rPr lang="fr-FR" dirty="0" err="1"/>
                  <a:t>density</a:t>
                </a:r>
                <a:r>
                  <a:rPr lang="fr-FR" dirty="0"/>
                  <a:t>)</a:t>
                </a:r>
                <a:endParaRPr lang="fr-F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de-CH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de-CH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Thermal </a:t>
                </a:r>
                <a:r>
                  <a:rPr lang="de-CH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expansion</a:t>
                </a:r>
                <a:r>
                  <a:rPr lang="de-CH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</a:t>
                </a:r>
                <a:r>
                  <a:rPr lang="de-CH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contraction</a:t>
                </a:r>
                <a:endParaRPr lang="de-CH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de-CH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r>
                  <a:rPr lang="de-CH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Other </a:t>
                </a:r>
                <a:r>
                  <a:rPr lang="de-CH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point</a:t>
                </a:r>
                <a:r>
                  <a:rPr lang="de-CH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plane </a:t>
                </a:r>
                <a:r>
                  <a:rPr lang="de-CH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defects</a:t>
                </a:r>
                <a:endParaRPr lang="de-CH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marL="285750" indent="-285750" algn="ctr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9" name="TextBox 22">
                <a:extLst>
                  <a:ext uri="{FF2B5EF4-FFF2-40B4-BE49-F238E27FC236}">
                    <a16:creationId xmlns:a16="http://schemas.microsoft.com/office/drawing/2014/main" id="{68CAD1FC-88DF-406A-83E2-971562BEA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989" y="1657927"/>
                <a:ext cx="5573424" cy="5032147"/>
              </a:xfrm>
              <a:prstGeom prst="rect">
                <a:avLst/>
              </a:prstGeom>
              <a:blipFill>
                <a:blip r:embed="rId4"/>
                <a:stretch>
                  <a:fillRect l="-984" t="-970" r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7">
            <a:extLst>
              <a:ext uri="{FF2B5EF4-FFF2-40B4-BE49-F238E27FC236}">
                <a16:creationId xmlns:a16="http://schemas.microsoft.com/office/drawing/2014/main" id="{7D5E2320-7B4B-42CA-97F6-9F3A1D36486A}"/>
              </a:ext>
            </a:extLst>
          </p:cNvPr>
          <p:cNvSpPr txBox="1"/>
          <p:nvPr/>
        </p:nvSpPr>
        <p:spPr>
          <a:xfrm>
            <a:off x="4173959" y="6305490"/>
            <a:ext cx="4215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Prevailing</a:t>
            </a:r>
            <a:r>
              <a:rPr lang="de-CH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CH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</a:t>
            </a:r>
            <a:r>
              <a:rPr lang="de-CH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deposits</a:t>
            </a:r>
            <a:endParaRPr lang="fr-FR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E55DACE-DE72-4E94-BDF1-CF445A11D7B1}"/>
              </a:ext>
            </a:extLst>
          </p:cNvPr>
          <p:cNvGrpSpPr/>
          <p:nvPr/>
        </p:nvGrpSpPr>
        <p:grpSpPr>
          <a:xfrm>
            <a:off x="4148101" y="3101201"/>
            <a:ext cx="4267200" cy="1318548"/>
            <a:chOff x="4038600" y="3101201"/>
            <a:chExt cx="4267200" cy="1318548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CB9196F4-31CA-4EAF-8D97-4499EC386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54158" r="19524" b="17561"/>
            <a:stretch/>
          </p:blipFill>
          <p:spPr bwMode="auto">
            <a:xfrm>
              <a:off x="4038600" y="3101201"/>
              <a:ext cx="4267200" cy="1072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021F458E-5EBF-44D6-8730-3F59B578D627}"/>
                </a:ext>
              </a:extLst>
            </p:cNvPr>
            <p:cNvSpPr txBox="1"/>
            <p:nvPr/>
          </p:nvSpPr>
          <p:spPr>
            <a:xfrm>
              <a:off x="4136057" y="3834974"/>
              <a:ext cx="1659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err="1"/>
                <a:t>Incorporation</a:t>
              </a:r>
              <a:r>
                <a:rPr lang="de-CH" sz="1600" dirty="0"/>
                <a:t>:</a:t>
              </a:r>
            </a:p>
            <a:p>
              <a:pPr algn="ctr"/>
              <a:r>
                <a:rPr lang="de-CH" sz="1600" dirty="0" err="1"/>
                <a:t>Compressive</a:t>
              </a:r>
              <a:endParaRPr lang="fr-FR" sz="1600" dirty="0"/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CA06BE72-E314-4BB9-8235-CE72A328CDC9}"/>
                </a:ext>
              </a:extLst>
            </p:cNvPr>
            <p:cNvSpPr txBox="1"/>
            <p:nvPr/>
          </p:nvSpPr>
          <p:spPr>
            <a:xfrm>
              <a:off x="6682119" y="3834974"/>
              <a:ext cx="1440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/>
                <a:t>Elimination:</a:t>
              </a:r>
            </a:p>
            <a:p>
              <a:pPr algn="ctr"/>
              <a:r>
                <a:rPr lang="de-CH" sz="1600" dirty="0" err="1"/>
                <a:t>Tensile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57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DC1303-A398-4447-BE45-20E69421EBEF}"/>
              </a:ext>
            </a:extLst>
          </p:cNvPr>
          <p:cNvSpPr txBox="1"/>
          <p:nvPr/>
        </p:nvSpPr>
        <p:spPr>
          <a:xfrm>
            <a:off x="381000" y="16764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Application of a </a:t>
            </a:r>
            <a:r>
              <a:rPr lang="fr-CH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periodic</a:t>
            </a:r>
            <a:r>
              <a:rPr lang="fr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</a:t>
            </a:r>
            <a:r>
              <a:rPr lang="fr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signal </a:t>
            </a:r>
            <a:r>
              <a:rPr lang="fr-CH" sz="2000" dirty="0" err="1"/>
              <a:t>between</a:t>
            </a:r>
            <a:r>
              <a:rPr lang="fr-CH" sz="2000" dirty="0"/>
              <a:t> </a:t>
            </a:r>
            <a:r>
              <a:rPr lang="fr-CH" sz="2000" dirty="0" err="1"/>
              <a:t>two</a:t>
            </a:r>
            <a:r>
              <a:rPr lang="fr-CH" sz="2000" dirty="0"/>
              <a:t> </a:t>
            </a:r>
            <a:r>
              <a:rPr lang="fr-CH" sz="2000" dirty="0" err="1"/>
              <a:t>electrodes</a:t>
            </a:r>
            <a:endParaRPr lang="fr-CH" sz="2000" dirty="0"/>
          </a:p>
          <a:p>
            <a:endParaRPr lang="fr-CH" sz="2000" dirty="0"/>
          </a:p>
          <a:p>
            <a:r>
              <a:rPr lang="fr-CH" sz="2000" dirty="0" err="1"/>
              <a:t>Typically</a:t>
            </a:r>
            <a:r>
              <a:rPr lang="fr-CH" sz="2000" dirty="0"/>
              <a:t>: a </a:t>
            </a:r>
            <a:r>
              <a:rPr lang="fr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succession</a:t>
            </a:r>
            <a:r>
              <a:rPr lang="fr-CH" sz="2000" dirty="0"/>
              <a:t> of </a:t>
            </a:r>
            <a:r>
              <a:rPr lang="fr-CH" sz="2000" dirty="0" err="1"/>
              <a:t>rectangular</a:t>
            </a:r>
            <a:r>
              <a:rPr lang="fr-CH" sz="2000" dirty="0"/>
              <a:t> pulses in the </a:t>
            </a:r>
            <a:r>
              <a:rPr lang="fr-CH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millisecond</a:t>
            </a:r>
            <a:r>
              <a:rPr lang="fr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-second </a:t>
            </a:r>
            <a:r>
              <a:rPr lang="fr-CH" sz="2000" dirty="0"/>
              <a:t>ranges</a:t>
            </a:r>
          </a:p>
          <a:p>
            <a:endParaRPr lang="fr-CH" sz="2000" dirty="0"/>
          </a:p>
          <a:p>
            <a:r>
              <a:rPr lang="fr-CH" sz="2000" dirty="0" err="1"/>
              <a:t>Alternatively</a:t>
            </a:r>
            <a:r>
              <a:rPr lang="fr-CH" sz="2000" dirty="0"/>
              <a:t>: </a:t>
            </a:r>
            <a:r>
              <a:rPr lang="fr-CH" sz="2000" dirty="0" err="1"/>
              <a:t>any</a:t>
            </a:r>
            <a:r>
              <a:rPr lang="fr-CH" sz="2000" dirty="0"/>
              <a:t> </a:t>
            </a:r>
            <a:r>
              <a:rPr lang="fr-CH" sz="2000" dirty="0" err="1"/>
              <a:t>other</a:t>
            </a:r>
            <a:r>
              <a:rPr lang="fr-CH" sz="2000" dirty="0"/>
              <a:t> type of </a:t>
            </a:r>
            <a:r>
              <a:rPr lang="fr-CH" sz="2000" dirty="0" err="1"/>
              <a:t>wave</a:t>
            </a:r>
            <a:r>
              <a:rPr lang="fr-CH" sz="2000" dirty="0"/>
              <a:t> </a:t>
            </a:r>
            <a:r>
              <a:rPr lang="fr-CH" sz="2000" dirty="0" err="1"/>
              <a:t>shapes</a:t>
            </a:r>
            <a:r>
              <a:rPr lang="fr-CH" sz="2000" dirty="0"/>
              <a:t> (e.g., square, </a:t>
            </a:r>
            <a:r>
              <a:rPr lang="fr-CH" sz="2000" dirty="0" err="1"/>
              <a:t>triangular</a:t>
            </a:r>
            <a:r>
              <a:rPr lang="fr-CH" sz="2000" dirty="0"/>
              <a:t>, sine, </a:t>
            </a:r>
            <a:r>
              <a:rPr lang="fr-CH" sz="2000" dirty="0" err="1"/>
              <a:t>steps</a:t>
            </a:r>
            <a:r>
              <a:rPr lang="fr-CH" sz="2000" dirty="0"/>
              <a:t>) </a:t>
            </a:r>
            <a:endParaRPr lang="en-US" sz="2000" dirty="0"/>
          </a:p>
        </p:txBody>
      </p:sp>
      <p:pic>
        <p:nvPicPr>
          <p:cNvPr id="28" name="Picture 2" descr="Résultat de recherche d'images pour &quot;pulse electroplating&quot;">
            <a:extLst>
              <a:ext uri="{FF2B5EF4-FFF2-40B4-BE49-F238E27FC236}">
                <a16:creationId xmlns:a16="http://schemas.microsoft.com/office/drawing/2014/main" id="{1E918261-02C4-459C-B18A-53C98AA7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49675"/>
            <a:ext cx="3571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0974DA0-8676-4F80-813C-453E12132B86}"/>
              </a:ext>
            </a:extLst>
          </p:cNvPr>
          <p:cNvSpPr txBox="1"/>
          <p:nvPr/>
        </p:nvSpPr>
        <p:spPr>
          <a:xfrm rot="16200000">
            <a:off x="207542" y="4817063"/>
            <a:ext cx="11762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Electric signal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C3B9F68-F9F5-47D2-9F3F-7932E971E66E}"/>
                  </a:ext>
                </a:extLst>
              </p:cNvPr>
              <p:cNvSpPr txBox="1"/>
              <p:nvPr/>
            </p:nvSpPr>
            <p:spPr>
              <a:xfrm>
                <a:off x="4456742" y="3962400"/>
                <a:ext cx="4382458" cy="2396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Some important </a:t>
                </a:r>
                <a:r>
                  <a:rPr lang="fr-CH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characteristics</a:t>
                </a:r>
                <a:endParaRPr lang="fr-CH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fr-CH" dirty="0"/>
                  <a:t>Frequency:	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CH" dirty="0"/>
              </a:p>
              <a:p>
                <a:r>
                  <a:rPr lang="fr-CH" dirty="0"/>
                  <a:t>Duty cycle: 	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CH" dirty="0"/>
                  <a:t> </a:t>
                </a:r>
              </a:p>
              <a:p>
                <a:r>
                  <a:rPr lang="fr-CH" dirty="0" err="1"/>
                  <a:t>Average</a:t>
                </a:r>
                <a:r>
                  <a:rPr lang="fr-CH" dirty="0"/>
                  <a:t> I: 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e>
                    </m:d>
                  </m:oMath>
                </a14:m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Average η: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e>
                    </m:d>
                  </m:oMath>
                </a14:m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C3B9F68-F9F5-47D2-9F3F-7932E971E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742" y="3962400"/>
                <a:ext cx="4382458" cy="2396169"/>
              </a:xfrm>
              <a:prstGeom prst="rect">
                <a:avLst/>
              </a:prstGeom>
              <a:blipFill>
                <a:blip r:embed="rId3"/>
                <a:stretch>
                  <a:fillRect l="-1113" t="-3817" b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1908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7C395D7-B01A-43E8-8F7C-10EEBCED6BFC}"/>
              </a:ext>
            </a:extLst>
          </p:cNvPr>
          <p:cNvCxnSpPr/>
          <p:nvPr/>
        </p:nvCxnSpPr>
        <p:spPr>
          <a:xfrm>
            <a:off x="8382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23283A9-5965-4DB9-963F-C5319A244572}"/>
              </a:ext>
            </a:extLst>
          </p:cNvPr>
          <p:cNvCxnSpPr/>
          <p:nvPr/>
        </p:nvCxnSpPr>
        <p:spPr>
          <a:xfrm>
            <a:off x="43434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86437FB-BE68-4A3A-9515-310CF6ABD1D2}"/>
              </a:ext>
            </a:extLst>
          </p:cNvPr>
          <p:cNvCxnSpPr/>
          <p:nvPr/>
        </p:nvCxnSpPr>
        <p:spPr>
          <a:xfrm>
            <a:off x="609600" y="4876801"/>
            <a:ext cx="4572000" cy="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624904E-A3D9-4604-A3CA-704942243882}"/>
              </a:ext>
            </a:extLst>
          </p:cNvPr>
          <p:cNvCxnSpPr/>
          <p:nvPr/>
        </p:nvCxnSpPr>
        <p:spPr>
          <a:xfrm>
            <a:off x="609600" y="4692135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58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DC1303-A398-4447-BE45-20E69421EBEF}"/>
              </a:ext>
            </a:extLst>
          </p:cNvPr>
          <p:cNvSpPr txBox="1"/>
          <p:nvPr/>
        </p:nvSpPr>
        <p:spPr>
          <a:xfrm>
            <a:off x="381000" y="1600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happens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cathodic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pulse?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7E74DB1-CC5F-4052-8111-59C0CD619AF4}"/>
              </a:ext>
            </a:extLst>
          </p:cNvPr>
          <p:cNvCxnSpPr>
            <a:cxnSpLocks/>
          </p:cNvCxnSpPr>
          <p:nvPr/>
        </p:nvCxnSpPr>
        <p:spPr>
          <a:xfrm flipV="1">
            <a:off x="609600" y="2590801"/>
            <a:ext cx="0" cy="251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01B25AE-ACB8-4601-9155-13EEDD0E1BA9}"/>
              </a:ext>
            </a:extLst>
          </p:cNvPr>
          <p:cNvCxnSpPr>
            <a:cxnSpLocks/>
          </p:cNvCxnSpPr>
          <p:nvPr/>
        </p:nvCxnSpPr>
        <p:spPr>
          <a:xfrm>
            <a:off x="609600" y="5105401"/>
            <a:ext cx="4800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2D161A-2F86-4425-9EC6-F1A603950F9D}"/>
              </a:ext>
            </a:extLst>
          </p:cNvPr>
          <p:cNvCxnSpPr/>
          <p:nvPr/>
        </p:nvCxnSpPr>
        <p:spPr>
          <a:xfrm>
            <a:off x="609600" y="2863335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9781A-3FBB-4271-AA39-367B7BC03BDB}"/>
              </a:ext>
            </a:extLst>
          </p:cNvPr>
          <p:cNvSpPr txBox="1"/>
          <p:nvPr/>
        </p:nvSpPr>
        <p:spPr>
          <a:xfrm>
            <a:off x="448010" y="222593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10CE4D6-FA9E-4DCB-B84B-6F023EC4C861}"/>
              </a:ext>
            </a:extLst>
          </p:cNvPr>
          <p:cNvCxnSpPr>
            <a:cxnSpLocks/>
          </p:cNvCxnSpPr>
          <p:nvPr/>
        </p:nvCxnSpPr>
        <p:spPr>
          <a:xfrm>
            <a:off x="4343400" y="4692135"/>
            <a:ext cx="64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399F7A8-7C0D-4D0A-9F70-F31164577FB6}"/>
              </a:ext>
            </a:extLst>
          </p:cNvPr>
          <p:cNvCxnSpPr/>
          <p:nvPr/>
        </p:nvCxnSpPr>
        <p:spPr>
          <a:xfrm flipV="1">
            <a:off x="838200" y="2863335"/>
            <a:ext cx="0" cy="1828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E4B8B36-22DD-4C90-A755-1B38C43DCC29}"/>
              </a:ext>
            </a:extLst>
          </p:cNvPr>
          <p:cNvCxnSpPr/>
          <p:nvPr/>
        </p:nvCxnSpPr>
        <p:spPr>
          <a:xfrm>
            <a:off x="838200" y="2863335"/>
            <a:ext cx="3505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E9DC212-7776-49B2-8388-3812F10738FE}"/>
              </a:ext>
            </a:extLst>
          </p:cNvPr>
          <p:cNvCxnSpPr>
            <a:cxnSpLocks/>
          </p:cNvCxnSpPr>
          <p:nvPr/>
        </p:nvCxnSpPr>
        <p:spPr>
          <a:xfrm>
            <a:off x="4343400" y="2863335"/>
            <a:ext cx="0" cy="1828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C08C736-DC37-4A65-9C78-09B11131244B}"/>
              </a:ext>
            </a:extLst>
          </p:cNvPr>
          <p:cNvCxnSpPr/>
          <p:nvPr/>
        </p:nvCxnSpPr>
        <p:spPr>
          <a:xfrm>
            <a:off x="609600" y="4876801"/>
            <a:ext cx="2286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4328C72-3F95-4F7F-AB9C-47C6C56941EC}"/>
              </a:ext>
            </a:extLst>
          </p:cNvPr>
          <p:cNvSpPr txBox="1"/>
          <p:nvPr/>
        </p:nvSpPr>
        <p:spPr>
          <a:xfrm>
            <a:off x="5371801" y="49207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7BAF627-A0D1-45BE-9574-DF358914AE4B}"/>
              </a:ext>
            </a:extLst>
          </p:cNvPr>
          <p:cNvSpPr txBox="1"/>
          <p:nvPr/>
        </p:nvSpPr>
        <p:spPr>
          <a:xfrm>
            <a:off x="248322" y="259080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310106C-5ADE-45A9-9399-A4D4BCFE3447}"/>
              </a:ext>
            </a:extLst>
          </p:cNvPr>
          <p:cNvSpPr txBox="1"/>
          <p:nvPr/>
        </p:nvSpPr>
        <p:spPr>
          <a:xfrm>
            <a:off x="314661" y="4495801"/>
            <a:ext cx="3333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i</a:t>
            </a:r>
            <a:r>
              <a:rPr lang="fr-CH" baseline="-25000" dirty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5596F61-F4D4-4F2F-98F2-EAB2C809D913}"/>
              </a:ext>
            </a:extLst>
          </p:cNvPr>
          <p:cNvCxnSpPr>
            <a:cxnSpLocks/>
          </p:cNvCxnSpPr>
          <p:nvPr/>
        </p:nvCxnSpPr>
        <p:spPr>
          <a:xfrm flipV="1">
            <a:off x="5181600" y="2590801"/>
            <a:ext cx="0" cy="251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A680C5C3-8836-4F7A-BBE7-6CCA1594C44E}"/>
              </a:ext>
            </a:extLst>
          </p:cNvPr>
          <p:cNvSpPr txBox="1"/>
          <p:nvPr/>
        </p:nvSpPr>
        <p:spPr>
          <a:xfrm>
            <a:off x="5067001" y="2252366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00FF"/>
                </a:solidFill>
              </a:rPr>
              <a:t>η</a:t>
            </a:r>
            <a:r>
              <a:rPr lang="fr-CH" baseline="-25000" dirty="0">
                <a:solidFill>
                  <a:srgbClr val="0000FF"/>
                </a:solidFill>
              </a:rPr>
              <a:t>c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3DC053A-E359-4E08-B5F3-E9EEA4EB8BE6}"/>
              </a:ext>
            </a:extLst>
          </p:cNvPr>
          <p:cNvCxnSpPr/>
          <p:nvPr/>
        </p:nvCxnSpPr>
        <p:spPr>
          <a:xfrm>
            <a:off x="609600" y="4692135"/>
            <a:ext cx="228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B3B46082-21CB-4F54-AD89-E3E0FAFE50B7}"/>
              </a:ext>
            </a:extLst>
          </p:cNvPr>
          <p:cNvSpPr/>
          <p:nvPr/>
        </p:nvSpPr>
        <p:spPr>
          <a:xfrm flipH="1">
            <a:off x="838200" y="3080053"/>
            <a:ext cx="685799" cy="3625547"/>
          </a:xfrm>
          <a:prstGeom prst="arc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708D863D-0F92-46C8-AE1F-DE9DD432E570}"/>
              </a:ext>
            </a:extLst>
          </p:cNvPr>
          <p:cNvSpPr/>
          <p:nvPr/>
        </p:nvSpPr>
        <p:spPr>
          <a:xfrm rot="16200000">
            <a:off x="940617" y="5256448"/>
            <a:ext cx="124830" cy="3442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BC1DACF-6682-4522-8C7B-C27F23A554DC}"/>
              </a:ext>
            </a:extLst>
          </p:cNvPr>
          <p:cNvSpPr txBox="1"/>
          <p:nvPr/>
        </p:nvSpPr>
        <p:spPr>
          <a:xfrm>
            <a:off x="695949" y="50130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r>
              <a:rPr lang="fr-CH" baseline="-25000" dirty="0"/>
              <a:t>0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2E9448C-BAFD-437F-8734-C9267266C70F}"/>
              </a:ext>
            </a:extLst>
          </p:cNvPr>
          <p:cNvSpPr txBox="1"/>
          <p:nvPr/>
        </p:nvSpPr>
        <p:spPr>
          <a:xfrm>
            <a:off x="1028401" y="50311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DL</a:t>
            </a:r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D054A08-932B-409E-9000-24848E76510A}"/>
              </a:ext>
            </a:extLst>
          </p:cNvPr>
          <p:cNvSpPr txBox="1"/>
          <p:nvPr/>
        </p:nvSpPr>
        <p:spPr>
          <a:xfrm>
            <a:off x="5171739" y="4659762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00FF"/>
                </a:solidFill>
              </a:rPr>
              <a:t>η</a:t>
            </a:r>
            <a:r>
              <a:rPr lang="fr-CH" baseline="-25000" dirty="0">
                <a:solidFill>
                  <a:srgbClr val="0000FF"/>
                </a:solidFill>
              </a:rPr>
              <a:t>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32C7C36-D8B8-4615-B038-C6526ACE96B4}"/>
              </a:ext>
            </a:extLst>
          </p:cNvPr>
          <p:cNvSpPr txBox="1"/>
          <p:nvPr/>
        </p:nvSpPr>
        <p:spPr>
          <a:xfrm>
            <a:off x="-4295" y="5739826"/>
            <a:ext cx="1304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EDL </a:t>
            </a:r>
            <a:r>
              <a:rPr lang="fr-CH" sz="1600" dirty="0" err="1"/>
              <a:t>charging</a:t>
            </a:r>
            <a:endParaRPr lang="fr-CH" sz="1600" dirty="0"/>
          </a:p>
          <a:p>
            <a:pPr algn="ctr"/>
            <a:r>
              <a:rPr lang="fr-CH" sz="1600" dirty="0" err="1"/>
              <a:t>t</a:t>
            </a:r>
            <a:r>
              <a:rPr lang="fr-CH" sz="1600" baseline="-25000" dirty="0" err="1"/>
              <a:t>DL</a:t>
            </a:r>
            <a:r>
              <a:rPr lang="fr-CH" sz="1600" dirty="0"/>
              <a:t>≈ 1 ms</a:t>
            </a:r>
            <a:endParaRPr lang="en-US" sz="1600" dirty="0"/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FE0E5F4E-1013-46F4-BF20-937DFCB5E74A}"/>
              </a:ext>
            </a:extLst>
          </p:cNvPr>
          <p:cNvSpPr/>
          <p:nvPr/>
        </p:nvSpPr>
        <p:spPr>
          <a:xfrm>
            <a:off x="1180909" y="3024260"/>
            <a:ext cx="3156747" cy="983912"/>
          </a:xfrm>
          <a:custGeom>
            <a:avLst/>
            <a:gdLst>
              <a:gd name="connsiteX0" fmla="*/ 0 w 3156747"/>
              <a:gd name="connsiteY0" fmla="*/ 64330 h 983912"/>
              <a:gd name="connsiteX1" fmla="*/ 59734 w 3156747"/>
              <a:gd name="connsiteY1" fmla="*/ 82710 h 983912"/>
              <a:gd name="connsiteX2" fmla="*/ 133254 w 3156747"/>
              <a:gd name="connsiteY2" fmla="*/ 220559 h 983912"/>
              <a:gd name="connsiteX3" fmla="*/ 312458 w 3156747"/>
              <a:gd name="connsiteY3" fmla="*/ 969540 h 983912"/>
              <a:gd name="connsiteX4" fmla="*/ 661676 w 3156747"/>
              <a:gd name="connsiteY4" fmla="*/ 684652 h 983912"/>
              <a:gd name="connsiteX5" fmla="*/ 1291187 w 3156747"/>
              <a:gd name="connsiteY5" fmla="*/ 326244 h 983912"/>
              <a:gd name="connsiteX6" fmla="*/ 3156747 w 3156747"/>
              <a:gd name="connsiteY6" fmla="*/ 0 h 98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6747" h="983912">
                <a:moveTo>
                  <a:pt x="0" y="64330"/>
                </a:moveTo>
                <a:cubicBezTo>
                  <a:pt x="18762" y="60501"/>
                  <a:pt x="37525" y="56672"/>
                  <a:pt x="59734" y="82710"/>
                </a:cubicBezTo>
                <a:cubicBezTo>
                  <a:pt x="81943" y="108748"/>
                  <a:pt x="91133" y="72754"/>
                  <a:pt x="133254" y="220559"/>
                </a:cubicBezTo>
                <a:cubicBezTo>
                  <a:pt x="175375" y="368364"/>
                  <a:pt x="224388" y="892191"/>
                  <a:pt x="312458" y="969540"/>
                </a:cubicBezTo>
                <a:cubicBezTo>
                  <a:pt x="400528" y="1046889"/>
                  <a:pt x="498555" y="791868"/>
                  <a:pt x="661676" y="684652"/>
                </a:cubicBezTo>
                <a:cubicBezTo>
                  <a:pt x="824798" y="577436"/>
                  <a:pt x="875342" y="440353"/>
                  <a:pt x="1291187" y="326244"/>
                </a:cubicBezTo>
                <a:cubicBezTo>
                  <a:pt x="1707032" y="212135"/>
                  <a:pt x="2431889" y="106067"/>
                  <a:pt x="3156747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535E640-9DA6-44B4-B4B3-AD36E0DE9A25}"/>
              </a:ext>
            </a:extLst>
          </p:cNvPr>
          <p:cNvCxnSpPr/>
          <p:nvPr/>
        </p:nvCxnSpPr>
        <p:spPr>
          <a:xfrm>
            <a:off x="1175165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71300A6B-4070-400F-99E8-8441F790A309}"/>
              </a:ext>
            </a:extLst>
          </p:cNvPr>
          <p:cNvSpPr txBox="1"/>
          <p:nvPr/>
        </p:nvSpPr>
        <p:spPr>
          <a:xfrm>
            <a:off x="1718890" y="50290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no</a:t>
            </a:r>
            <a:endParaRPr lang="en-US" dirty="0"/>
          </a:p>
        </p:txBody>
      </p:sp>
      <p:sp>
        <p:nvSpPr>
          <p:cNvPr id="55" name="Accolade ouvrante 54">
            <a:extLst>
              <a:ext uri="{FF2B5EF4-FFF2-40B4-BE49-F238E27FC236}">
                <a16:creationId xmlns:a16="http://schemas.microsoft.com/office/drawing/2014/main" id="{BE8366A4-4160-4BE1-A35B-ECF2DC71EC99}"/>
              </a:ext>
            </a:extLst>
          </p:cNvPr>
          <p:cNvSpPr/>
          <p:nvPr/>
        </p:nvSpPr>
        <p:spPr>
          <a:xfrm rot="16200000">
            <a:off x="1118578" y="5201216"/>
            <a:ext cx="112201" cy="698639"/>
          </a:xfrm>
          <a:prstGeom prst="leftBrace">
            <a:avLst>
              <a:gd name="adj1" fmla="val 8333"/>
              <a:gd name="adj2" fmla="val 7565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C38AA058-6CFE-485E-9872-0AEC35E8A0BE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990600" y="5490996"/>
            <a:ext cx="12432" cy="2488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BF63C7DA-CE8A-4DF9-9ED1-8FEDBD990009}"/>
              </a:ext>
            </a:extLst>
          </p:cNvPr>
          <p:cNvSpPr txBox="1"/>
          <p:nvPr/>
        </p:nvSpPr>
        <p:spPr>
          <a:xfrm>
            <a:off x="1069266" y="5988656"/>
            <a:ext cx="167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Nucleation</a:t>
            </a:r>
            <a:endParaRPr lang="fr-CH" sz="1600" dirty="0"/>
          </a:p>
          <a:p>
            <a:pPr algn="ctr"/>
            <a:r>
              <a:rPr lang="fr-CH" sz="1600" dirty="0"/>
              <a:t>Induction time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8B60951-831C-40E2-8B91-C3E952912F9D}"/>
              </a:ext>
            </a:extLst>
          </p:cNvPr>
          <p:cNvCxnSpPr>
            <a:cxnSpLocks/>
            <a:stCxn id="55" idx="1"/>
          </p:cNvCxnSpPr>
          <p:nvPr/>
        </p:nvCxnSpPr>
        <p:spPr>
          <a:xfrm>
            <a:off x="1353886" y="5606636"/>
            <a:ext cx="131715" cy="35742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EAA9BE2E-536C-4CE3-A60C-4DECB103C200}"/>
              </a:ext>
            </a:extLst>
          </p:cNvPr>
          <p:cNvCxnSpPr/>
          <p:nvPr/>
        </p:nvCxnSpPr>
        <p:spPr>
          <a:xfrm>
            <a:off x="1528595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199CD3F9-5AA5-4C34-A628-200DEB919104}"/>
              </a:ext>
            </a:extLst>
          </p:cNvPr>
          <p:cNvSpPr txBox="1"/>
          <p:nvPr/>
        </p:nvSpPr>
        <p:spPr>
          <a:xfrm>
            <a:off x="1380790" y="50311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</a:t>
            </a:r>
            <a:r>
              <a:rPr lang="fr-CH" baseline="-25000" dirty="0"/>
              <a:t>c</a:t>
            </a:r>
            <a:endParaRPr lang="en-US" dirty="0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D6E450CF-D14A-4607-A601-664B1318B482}"/>
              </a:ext>
            </a:extLst>
          </p:cNvPr>
          <p:cNvCxnSpPr>
            <a:cxnSpLocks/>
          </p:cNvCxnSpPr>
          <p:nvPr/>
        </p:nvCxnSpPr>
        <p:spPr>
          <a:xfrm>
            <a:off x="1928350" y="5436698"/>
            <a:ext cx="139391" cy="22464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228A2D67-C51B-403A-81B6-4D3C8AA49ABB}"/>
              </a:ext>
            </a:extLst>
          </p:cNvPr>
          <p:cNvSpPr txBox="1"/>
          <p:nvPr/>
        </p:nvSpPr>
        <p:spPr>
          <a:xfrm>
            <a:off x="1934476" y="5570549"/>
            <a:ext cx="1863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Nuclei</a:t>
            </a:r>
            <a:r>
              <a:rPr lang="fr-CH" sz="1600" dirty="0"/>
              <a:t> </a:t>
            </a:r>
            <a:r>
              <a:rPr lang="fr-CH" sz="1600" dirty="0" err="1"/>
              <a:t>overlapping</a:t>
            </a:r>
            <a:endParaRPr lang="en-US" sz="1600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36686E05-0A29-499C-A942-F4A245C310BB}"/>
              </a:ext>
            </a:extLst>
          </p:cNvPr>
          <p:cNvSpPr txBox="1"/>
          <p:nvPr/>
        </p:nvSpPr>
        <p:spPr>
          <a:xfrm>
            <a:off x="830899" y="2286001"/>
            <a:ext cx="350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Charge </a:t>
            </a:r>
            <a:r>
              <a:rPr lang="fr-CH" dirty="0" err="1"/>
              <a:t>transfer</a:t>
            </a:r>
            <a:r>
              <a:rPr lang="fr-CH" dirty="0"/>
              <a:t>   </a:t>
            </a:r>
            <a:r>
              <a:rPr lang="fr-CH" dirty="0">
                <a:sym typeface="Wingdings" panose="05000000000000000000" pitchFamily="2" charset="2"/>
              </a:rPr>
              <a:t>    mass </a:t>
            </a:r>
            <a:r>
              <a:rPr lang="fr-CH" dirty="0" err="1">
                <a:sym typeface="Wingdings" panose="05000000000000000000" pitchFamily="2" charset="2"/>
              </a:rPr>
              <a:t>transfer</a:t>
            </a:r>
            <a:endParaRPr lang="en-US" dirty="0"/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4115A1F0-5A7C-41D9-96BA-084C91F0EB4C}"/>
              </a:ext>
            </a:extLst>
          </p:cNvPr>
          <p:cNvCxnSpPr/>
          <p:nvPr/>
        </p:nvCxnSpPr>
        <p:spPr>
          <a:xfrm>
            <a:off x="183684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B88FFBCB-C2F7-4E7C-80AF-DA560FAF199C}"/>
              </a:ext>
            </a:extLst>
          </p:cNvPr>
          <p:cNvSpPr txBox="1"/>
          <p:nvPr/>
        </p:nvSpPr>
        <p:spPr>
          <a:xfrm>
            <a:off x="4142276" y="50290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c</a:t>
            </a:r>
            <a:endParaRPr lang="en-US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485F5CB-C3D5-4690-83D5-93B93DC33D52}"/>
              </a:ext>
            </a:extLst>
          </p:cNvPr>
          <p:cNvSpPr txBox="1"/>
          <p:nvPr/>
        </p:nvSpPr>
        <p:spPr>
          <a:xfrm>
            <a:off x="2865694" y="6107295"/>
            <a:ext cx="272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Nuclei</a:t>
            </a:r>
            <a:r>
              <a:rPr lang="fr-CH" sz="1600" dirty="0"/>
              <a:t> </a:t>
            </a:r>
            <a:r>
              <a:rPr lang="fr-CH" sz="1600" dirty="0" err="1"/>
              <a:t>reached</a:t>
            </a:r>
            <a:r>
              <a:rPr lang="fr-CH" sz="1600" dirty="0"/>
              <a:t> </a:t>
            </a:r>
            <a:r>
              <a:rPr lang="fr-CH" sz="1600" dirty="0" err="1"/>
              <a:t>their</a:t>
            </a:r>
            <a:r>
              <a:rPr lang="fr-CH" sz="1600" dirty="0"/>
              <a:t> max size</a:t>
            </a:r>
          </a:p>
          <a:p>
            <a:pPr algn="ctr"/>
            <a:r>
              <a:rPr lang="en-US" sz="1600" dirty="0" err="1"/>
              <a:t>C</a:t>
            </a:r>
            <a:r>
              <a:rPr lang="en-US" sz="1600" baseline="-25000" dirty="0" err="1"/>
              <a:t>el</a:t>
            </a:r>
            <a:r>
              <a:rPr lang="en-US" sz="1600" baseline="30000" dirty="0" err="1"/>
              <a:t>min</a:t>
            </a:r>
            <a:r>
              <a:rPr lang="en-US" sz="1600" dirty="0"/>
              <a:t> and </a:t>
            </a:r>
            <a:r>
              <a:rPr lang="el-GR" sz="1600" dirty="0"/>
              <a:t>δ</a:t>
            </a:r>
            <a:r>
              <a:rPr lang="fr-CH" sz="1600" baseline="30000" dirty="0"/>
              <a:t>max</a:t>
            </a:r>
            <a:endParaRPr lang="en-US" sz="1600" dirty="0"/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55D61E34-E70C-4424-B855-92E13E0C1A21}"/>
              </a:ext>
            </a:extLst>
          </p:cNvPr>
          <p:cNvCxnSpPr>
            <a:cxnSpLocks/>
          </p:cNvCxnSpPr>
          <p:nvPr/>
        </p:nvCxnSpPr>
        <p:spPr>
          <a:xfrm flipH="1">
            <a:off x="4137775" y="5424604"/>
            <a:ext cx="142160" cy="68269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759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7C395D7-B01A-43E8-8F7C-10EEBCED6BFC}"/>
              </a:ext>
            </a:extLst>
          </p:cNvPr>
          <p:cNvCxnSpPr/>
          <p:nvPr/>
        </p:nvCxnSpPr>
        <p:spPr>
          <a:xfrm>
            <a:off x="8382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23283A9-5965-4DB9-963F-C5319A244572}"/>
              </a:ext>
            </a:extLst>
          </p:cNvPr>
          <p:cNvCxnSpPr>
            <a:cxnSpLocks/>
          </p:cNvCxnSpPr>
          <p:nvPr/>
        </p:nvCxnSpPr>
        <p:spPr>
          <a:xfrm>
            <a:off x="43434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86437FB-BE68-4A3A-9515-310CF6ABD1D2}"/>
              </a:ext>
            </a:extLst>
          </p:cNvPr>
          <p:cNvCxnSpPr>
            <a:cxnSpLocks/>
          </p:cNvCxnSpPr>
          <p:nvPr/>
        </p:nvCxnSpPr>
        <p:spPr>
          <a:xfrm>
            <a:off x="609600" y="4876801"/>
            <a:ext cx="7172661" cy="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624904E-A3D9-4604-A3CA-704942243882}"/>
              </a:ext>
            </a:extLst>
          </p:cNvPr>
          <p:cNvCxnSpPr>
            <a:cxnSpLocks/>
          </p:cNvCxnSpPr>
          <p:nvPr/>
        </p:nvCxnSpPr>
        <p:spPr>
          <a:xfrm>
            <a:off x="609600" y="4692135"/>
            <a:ext cx="71628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59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DC1303-A398-4447-BE45-20E69421EBEF}"/>
              </a:ext>
            </a:extLst>
          </p:cNvPr>
          <p:cNvSpPr txBox="1"/>
          <p:nvPr/>
        </p:nvSpPr>
        <p:spPr>
          <a:xfrm>
            <a:off x="381000" y="1600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happens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off-time?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7E74DB1-CC5F-4052-8111-59C0CD619AF4}"/>
              </a:ext>
            </a:extLst>
          </p:cNvPr>
          <p:cNvCxnSpPr>
            <a:cxnSpLocks/>
          </p:cNvCxnSpPr>
          <p:nvPr/>
        </p:nvCxnSpPr>
        <p:spPr>
          <a:xfrm flipV="1">
            <a:off x="609600" y="2590801"/>
            <a:ext cx="0" cy="251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01B25AE-ACB8-4601-9155-13EEDD0E1BA9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09600" y="5105401"/>
            <a:ext cx="73914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2D161A-2F86-4425-9EC6-F1A603950F9D}"/>
              </a:ext>
            </a:extLst>
          </p:cNvPr>
          <p:cNvCxnSpPr>
            <a:cxnSpLocks/>
          </p:cNvCxnSpPr>
          <p:nvPr/>
        </p:nvCxnSpPr>
        <p:spPr>
          <a:xfrm>
            <a:off x="609600" y="2863335"/>
            <a:ext cx="71628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9781A-3FBB-4271-AA39-367B7BC03BDB}"/>
              </a:ext>
            </a:extLst>
          </p:cNvPr>
          <p:cNvSpPr txBox="1"/>
          <p:nvPr/>
        </p:nvSpPr>
        <p:spPr>
          <a:xfrm>
            <a:off x="448010" y="222593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10CE4D6-FA9E-4DCB-B84B-6F023EC4C861}"/>
              </a:ext>
            </a:extLst>
          </p:cNvPr>
          <p:cNvCxnSpPr>
            <a:cxnSpLocks/>
          </p:cNvCxnSpPr>
          <p:nvPr/>
        </p:nvCxnSpPr>
        <p:spPr>
          <a:xfrm flipV="1">
            <a:off x="4343400" y="4689657"/>
            <a:ext cx="34388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399F7A8-7C0D-4D0A-9F70-F31164577FB6}"/>
              </a:ext>
            </a:extLst>
          </p:cNvPr>
          <p:cNvCxnSpPr/>
          <p:nvPr/>
        </p:nvCxnSpPr>
        <p:spPr>
          <a:xfrm flipV="1">
            <a:off x="838200" y="2863335"/>
            <a:ext cx="0" cy="1828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E4B8B36-22DD-4C90-A755-1B38C43DCC29}"/>
              </a:ext>
            </a:extLst>
          </p:cNvPr>
          <p:cNvCxnSpPr/>
          <p:nvPr/>
        </p:nvCxnSpPr>
        <p:spPr>
          <a:xfrm>
            <a:off x="838200" y="2863335"/>
            <a:ext cx="3505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E9DC212-7776-49B2-8388-3812F10738FE}"/>
              </a:ext>
            </a:extLst>
          </p:cNvPr>
          <p:cNvCxnSpPr>
            <a:cxnSpLocks/>
          </p:cNvCxnSpPr>
          <p:nvPr/>
        </p:nvCxnSpPr>
        <p:spPr>
          <a:xfrm>
            <a:off x="4343400" y="2863335"/>
            <a:ext cx="0" cy="1828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C08C736-DC37-4A65-9C78-09B11131244B}"/>
              </a:ext>
            </a:extLst>
          </p:cNvPr>
          <p:cNvCxnSpPr/>
          <p:nvPr/>
        </p:nvCxnSpPr>
        <p:spPr>
          <a:xfrm>
            <a:off x="609600" y="4876801"/>
            <a:ext cx="2286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4328C72-3F95-4F7F-AB9C-47C6C56941EC}"/>
              </a:ext>
            </a:extLst>
          </p:cNvPr>
          <p:cNvSpPr txBox="1"/>
          <p:nvPr/>
        </p:nvSpPr>
        <p:spPr>
          <a:xfrm>
            <a:off x="8001000" y="49207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7BAF627-A0D1-45BE-9574-DF358914AE4B}"/>
              </a:ext>
            </a:extLst>
          </p:cNvPr>
          <p:cNvSpPr txBox="1"/>
          <p:nvPr/>
        </p:nvSpPr>
        <p:spPr>
          <a:xfrm>
            <a:off x="248322" y="259080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310106C-5ADE-45A9-9399-A4D4BCFE3447}"/>
              </a:ext>
            </a:extLst>
          </p:cNvPr>
          <p:cNvSpPr txBox="1"/>
          <p:nvPr/>
        </p:nvSpPr>
        <p:spPr>
          <a:xfrm>
            <a:off x="314661" y="4495801"/>
            <a:ext cx="3333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i</a:t>
            </a:r>
            <a:r>
              <a:rPr lang="fr-CH" baseline="-25000" dirty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5596F61-F4D4-4F2F-98F2-EAB2C809D913}"/>
              </a:ext>
            </a:extLst>
          </p:cNvPr>
          <p:cNvCxnSpPr>
            <a:cxnSpLocks/>
          </p:cNvCxnSpPr>
          <p:nvPr/>
        </p:nvCxnSpPr>
        <p:spPr>
          <a:xfrm flipV="1">
            <a:off x="7782261" y="2590801"/>
            <a:ext cx="0" cy="251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A680C5C3-8836-4F7A-BBE7-6CCA1594C44E}"/>
              </a:ext>
            </a:extLst>
          </p:cNvPr>
          <p:cNvSpPr txBox="1"/>
          <p:nvPr/>
        </p:nvSpPr>
        <p:spPr>
          <a:xfrm>
            <a:off x="7667662" y="2252366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00FF"/>
                </a:solidFill>
              </a:rPr>
              <a:t>η</a:t>
            </a:r>
            <a:r>
              <a:rPr lang="fr-CH" baseline="-25000" dirty="0">
                <a:solidFill>
                  <a:srgbClr val="0000FF"/>
                </a:solidFill>
              </a:rPr>
              <a:t>c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3DC053A-E359-4E08-B5F3-E9EEA4EB8BE6}"/>
              </a:ext>
            </a:extLst>
          </p:cNvPr>
          <p:cNvCxnSpPr/>
          <p:nvPr/>
        </p:nvCxnSpPr>
        <p:spPr>
          <a:xfrm>
            <a:off x="609600" y="4692135"/>
            <a:ext cx="228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B3B46082-21CB-4F54-AD89-E3E0FAFE50B7}"/>
              </a:ext>
            </a:extLst>
          </p:cNvPr>
          <p:cNvSpPr/>
          <p:nvPr/>
        </p:nvSpPr>
        <p:spPr>
          <a:xfrm flipH="1">
            <a:off x="838200" y="3080053"/>
            <a:ext cx="685799" cy="3625547"/>
          </a:xfrm>
          <a:prstGeom prst="arc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708D863D-0F92-46C8-AE1F-DE9DD432E570}"/>
              </a:ext>
            </a:extLst>
          </p:cNvPr>
          <p:cNvSpPr/>
          <p:nvPr/>
        </p:nvSpPr>
        <p:spPr>
          <a:xfrm rot="16200000">
            <a:off x="940617" y="5256448"/>
            <a:ext cx="124830" cy="3442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BC1DACF-6682-4522-8C7B-C27F23A554DC}"/>
              </a:ext>
            </a:extLst>
          </p:cNvPr>
          <p:cNvSpPr txBox="1"/>
          <p:nvPr/>
        </p:nvSpPr>
        <p:spPr>
          <a:xfrm>
            <a:off x="695949" y="50130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r>
              <a:rPr lang="fr-CH" baseline="-25000" dirty="0"/>
              <a:t>0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2E9448C-BAFD-437F-8734-C9267266C70F}"/>
              </a:ext>
            </a:extLst>
          </p:cNvPr>
          <p:cNvSpPr txBox="1"/>
          <p:nvPr/>
        </p:nvSpPr>
        <p:spPr>
          <a:xfrm>
            <a:off x="1028401" y="50311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dlc</a:t>
            </a:r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D054A08-932B-409E-9000-24848E76510A}"/>
              </a:ext>
            </a:extLst>
          </p:cNvPr>
          <p:cNvSpPr txBox="1"/>
          <p:nvPr/>
        </p:nvSpPr>
        <p:spPr>
          <a:xfrm>
            <a:off x="7772400" y="4659762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00FF"/>
                </a:solidFill>
              </a:rPr>
              <a:t>η</a:t>
            </a:r>
            <a:r>
              <a:rPr lang="fr-CH" baseline="-25000" dirty="0">
                <a:solidFill>
                  <a:srgbClr val="0000FF"/>
                </a:solidFill>
              </a:rPr>
              <a:t>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32C7C36-D8B8-4615-B038-C6526ACE96B4}"/>
              </a:ext>
            </a:extLst>
          </p:cNvPr>
          <p:cNvSpPr txBox="1"/>
          <p:nvPr/>
        </p:nvSpPr>
        <p:spPr>
          <a:xfrm>
            <a:off x="-4295" y="5739826"/>
            <a:ext cx="1304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EDL charge</a:t>
            </a:r>
          </a:p>
          <a:p>
            <a:pPr algn="ctr"/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fr-CH" sz="1600" baseline="-25000" dirty="0" err="1">
                <a:solidFill>
                  <a:schemeClr val="bg1">
                    <a:lumMod val="65000"/>
                  </a:schemeClr>
                </a:solidFill>
              </a:rPr>
              <a:t>DL</a:t>
            </a:r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≈ 1 ms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FE0E5F4E-1013-46F4-BF20-937DFCB5E74A}"/>
              </a:ext>
            </a:extLst>
          </p:cNvPr>
          <p:cNvSpPr/>
          <p:nvPr/>
        </p:nvSpPr>
        <p:spPr>
          <a:xfrm>
            <a:off x="1180909" y="3024260"/>
            <a:ext cx="3156747" cy="983912"/>
          </a:xfrm>
          <a:custGeom>
            <a:avLst/>
            <a:gdLst>
              <a:gd name="connsiteX0" fmla="*/ 0 w 3156747"/>
              <a:gd name="connsiteY0" fmla="*/ 64330 h 983912"/>
              <a:gd name="connsiteX1" fmla="*/ 59734 w 3156747"/>
              <a:gd name="connsiteY1" fmla="*/ 82710 h 983912"/>
              <a:gd name="connsiteX2" fmla="*/ 133254 w 3156747"/>
              <a:gd name="connsiteY2" fmla="*/ 220559 h 983912"/>
              <a:gd name="connsiteX3" fmla="*/ 312458 w 3156747"/>
              <a:gd name="connsiteY3" fmla="*/ 969540 h 983912"/>
              <a:gd name="connsiteX4" fmla="*/ 661676 w 3156747"/>
              <a:gd name="connsiteY4" fmla="*/ 684652 h 983912"/>
              <a:gd name="connsiteX5" fmla="*/ 1291187 w 3156747"/>
              <a:gd name="connsiteY5" fmla="*/ 326244 h 983912"/>
              <a:gd name="connsiteX6" fmla="*/ 3156747 w 3156747"/>
              <a:gd name="connsiteY6" fmla="*/ 0 h 98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6747" h="983912">
                <a:moveTo>
                  <a:pt x="0" y="64330"/>
                </a:moveTo>
                <a:cubicBezTo>
                  <a:pt x="18762" y="60501"/>
                  <a:pt x="37525" y="56672"/>
                  <a:pt x="59734" y="82710"/>
                </a:cubicBezTo>
                <a:cubicBezTo>
                  <a:pt x="81943" y="108748"/>
                  <a:pt x="91133" y="72754"/>
                  <a:pt x="133254" y="220559"/>
                </a:cubicBezTo>
                <a:cubicBezTo>
                  <a:pt x="175375" y="368364"/>
                  <a:pt x="224388" y="892191"/>
                  <a:pt x="312458" y="969540"/>
                </a:cubicBezTo>
                <a:cubicBezTo>
                  <a:pt x="400528" y="1046889"/>
                  <a:pt x="498555" y="791868"/>
                  <a:pt x="661676" y="684652"/>
                </a:cubicBezTo>
                <a:cubicBezTo>
                  <a:pt x="824798" y="577436"/>
                  <a:pt x="875342" y="440353"/>
                  <a:pt x="1291187" y="326244"/>
                </a:cubicBezTo>
                <a:cubicBezTo>
                  <a:pt x="1707032" y="212135"/>
                  <a:pt x="2431889" y="106067"/>
                  <a:pt x="3156747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535E640-9DA6-44B4-B4B3-AD36E0DE9A25}"/>
              </a:ext>
            </a:extLst>
          </p:cNvPr>
          <p:cNvCxnSpPr/>
          <p:nvPr/>
        </p:nvCxnSpPr>
        <p:spPr>
          <a:xfrm>
            <a:off x="1175165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71300A6B-4070-400F-99E8-8441F790A309}"/>
              </a:ext>
            </a:extLst>
          </p:cNvPr>
          <p:cNvSpPr txBox="1"/>
          <p:nvPr/>
        </p:nvSpPr>
        <p:spPr>
          <a:xfrm>
            <a:off x="1718890" y="50290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no</a:t>
            </a:r>
            <a:endParaRPr lang="en-US" dirty="0"/>
          </a:p>
        </p:txBody>
      </p:sp>
      <p:sp>
        <p:nvSpPr>
          <p:cNvPr id="55" name="Accolade ouvrante 54">
            <a:extLst>
              <a:ext uri="{FF2B5EF4-FFF2-40B4-BE49-F238E27FC236}">
                <a16:creationId xmlns:a16="http://schemas.microsoft.com/office/drawing/2014/main" id="{BE8366A4-4160-4BE1-A35B-ECF2DC71EC99}"/>
              </a:ext>
            </a:extLst>
          </p:cNvPr>
          <p:cNvSpPr/>
          <p:nvPr/>
        </p:nvSpPr>
        <p:spPr>
          <a:xfrm rot="16200000">
            <a:off x="1119064" y="5083104"/>
            <a:ext cx="112201" cy="698639"/>
          </a:xfrm>
          <a:prstGeom prst="leftBrace">
            <a:avLst>
              <a:gd name="adj1" fmla="val 8333"/>
              <a:gd name="adj2" fmla="val 7565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C38AA058-6CFE-485E-9872-0AEC35E8A0BE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990600" y="5490996"/>
            <a:ext cx="12432" cy="2488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BF63C7DA-CE8A-4DF9-9ED1-8FEDBD990009}"/>
              </a:ext>
            </a:extLst>
          </p:cNvPr>
          <p:cNvSpPr txBox="1"/>
          <p:nvPr/>
        </p:nvSpPr>
        <p:spPr>
          <a:xfrm>
            <a:off x="1069266" y="5988656"/>
            <a:ext cx="167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Nucleation</a:t>
            </a:r>
            <a:endParaRPr lang="fr-CH" sz="1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Induction time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8B60951-831C-40E2-8B91-C3E952912F9D}"/>
              </a:ext>
            </a:extLst>
          </p:cNvPr>
          <p:cNvCxnSpPr>
            <a:cxnSpLocks/>
            <a:stCxn id="55" idx="1"/>
          </p:cNvCxnSpPr>
          <p:nvPr/>
        </p:nvCxnSpPr>
        <p:spPr>
          <a:xfrm>
            <a:off x="1354372" y="5488524"/>
            <a:ext cx="192403" cy="50013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EAA9BE2E-536C-4CE3-A60C-4DECB103C200}"/>
              </a:ext>
            </a:extLst>
          </p:cNvPr>
          <p:cNvCxnSpPr/>
          <p:nvPr/>
        </p:nvCxnSpPr>
        <p:spPr>
          <a:xfrm>
            <a:off x="1528595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D6E450CF-D14A-4607-A601-664B1318B482}"/>
              </a:ext>
            </a:extLst>
          </p:cNvPr>
          <p:cNvCxnSpPr>
            <a:cxnSpLocks/>
          </p:cNvCxnSpPr>
          <p:nvPr/>
        </p:nvCxnSpPr>
        <p:spPr>
          <a:xfrm>
            <a:off x="1928350" y="5436698"/>
            <a:ext cx="139391" cy="22464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228A2D67-C51B-403A-81B6-4D3C8AA49ABB}"/>
              </a:ext>
            </a:extLst>
          </p:cNvPr>
          <p:cNvSpPr txBox="1"/>
          <p:nvPr/>
        </p:nvSpPr>
        <p:spPr>
          <a:xfrm>
            <a:off x="1934476" y="5570549"/>
            <a:ext cx="1863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Nuclei</a:t>
            </a:r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overlapping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36686E05-0A29-499C-A942-F4A245C310BB}"/>
              </a:ext>
            </a:extLst>
          </p:cNvPr>
          <p:cNvSpPr txBox="1"/>
          <p:nvPr/>
        </p:nvSpPr>
        <p:spPr>
          <a:xfrm>
            <a:off x="830899" y="2286001"/>
            <a:ext cx="350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>
                    <a:lumMod val="65000"/>
                  </a:schemeClr>
                </a:solidFill>
              </a:rPr>
              <a:t>Charge </a:t>
            </a:r>
            <a:r>
              <a:rPr lang="fr-CH" dirty="0" err="1">
                <a:solidFill>
                  <a:schemeClr val="bg1">
                    <a:lumMod val="65000"/>
                  </a:schemeClr>
                </a:solidFill>
              </a:rPr>
              <a:t>transfer</a:t>
            </a:r>
            <a:r>
              <a:rPr lang="fr-CH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fr-CH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   mass </a:t>
            </a:r>
            <a:r>
              <a:rPr lang="fr-CH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transfer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4115A1F0-5A7C-41D9-96BA-084C91F0EB4C}"/>
              </a:ext>
            </a:extLst>
          </p:cNvPr>
          <p:cNvCxnSpPr/>
          <p:nvPr/>
        </p:nvCxnSpPr>
        <p:spPr>
          <a:xfrm>
            <a:off x="183684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B88FFBCB-C2F7-4E7C-80AF-DA560FAF199C}"/>
              </a:ext>
            </a:extLst>
          </p:cNvPr>
          <p:cNvSpPr txBox="1"/>
          <p:nvPr/>
        </p:nvSpPr>
        <p:spPr>
          <a:xfrm>
            <a:off x="4142276" y="50290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c</a:t>
            </a:r>
            <a:endParaRPr lang="en-US" dirty="0"/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A1B130E8-EB67-4BA0-B1AD-F993B57819BF}"/>
              </a:ext>
            </a:extLst>
          </p:cNvPr>
          <p:cNvCxnSpPr>
            <a:cxnSpLocks/>
          </p:cNvCxnSpPr>
          <p:nvPr/>
        </p:nvCxnSpPr>
        <p:spPr>
          <a:xfrm flipH="1">
            <a:off x="4137775" y="5424604"/>
            <a:ext cx="142160" cy="68269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E485F5CB-C3D5-4690-83D5-93B93DC33D52}"/>
              </a:ext>
            </a:extLst>
          </p:cNvPr>
          <p:cNvSpPr txBox="1"/>
          <p:nvPr/>
        </p:nvSpPr>
        <p:spPr>
          <a:xfrm>
            <a:off x="2865694" y="6107295"/>
            <a:ext cx="272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Nuclei</a:t>
            </a:r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reached</a:t>
            </a:r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CH" sz="1600" dirty="0" err="1">
                <a:solidFill>
                  <a:schemeClr val="bg1">
                    <a:lumMod val="65000"/>
                  </a:schemeClr>
                </a:solidFill>
              </a:rPr>
              <a:t>their</a:t>
            </a:r>
            <a:r>
              <a:rPr lang="fr-CH" sz="1600" dirty="0">
                <a:solidFill>
                  <a:schemeClr val="bg1">
                    <a:lumMod val="65000"/>
                  </a:schemeClr>
                </a:solidFill>
              </a:rPr>
              <a:t> max size</a:t>
            </a:r>
          </a:p>
          <a:p>
            <a:pPr algn="ctr"/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US" sz="1600" baseline="-25000" dirty="0" err="1">
                <a:solidFill>
                  <a:schemeClr val="bg1">
                    <a:lumMod val="65000"/>
                  </a:schemeClr>
                </a:solidFill>
              </a:rPr>
              <a:t>el</a:t>
            </a:r>
            <a:r>
              <a:rPr lang="en-US" sz="1600" baseline="30000" dirty="0" err="1">
                <a:solidFill>
                  <a:schemeClr val="bg1">
                    <a:lumMod val="65000"/>
                  </a:schemeClr>
                </a:solidFill>
              </a:rPr>
              <a:t>min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l-GR" sz="1600" dirty="0">
                <a:solidFill>
                  <a:schemeClr val="bg1">
                    <a:lumMod val="65000"/>
                  </a:schemeClr>
                </a:solidFill>
              </a:rPr>
              <a:t>δ</a:t>
            </a:r>
            <a:r>
              <a:rPr lang="fr-CH" sz="1600" baseline="30000" dirty="0">
                <a:solidFill>
                  <a:schemeClr val="bg1">
                    <a:lumMod val="65000"/>
                  </a:schemeClr>
                </a:solidFill>
              </a:rPr>
              <a:t>max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9D7FFA4-17C1-4FF0-9C70-26E8743BFD98}"/>
              </a:ext>
            </a:extLst>
          </p:cNvPr>
          <p:cNvSpPr/>
          <p:nvPr/>
        </p:nvSpPr>
        <p:spPr>
          <a:xfrm flipH="1" flipV="1">
            <a:off x="4340360" y="1284733"/>
            <a:ext cx="685799" cy="3481022"/>
          </a:xfrm>
          <a:prstGeom prst="arc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1C95526F-1D92-44DC-B637-4E83ED2E1015}"/>
              </a:ext>
            </a:extLst>
          </p:cNvPr>
          <p:cNvCxnSpPr>
            <a:cxnSpLocks/>
          </p:cNvCxnSpPr>
          <p:nvPr/>
        </p:nvCxnSpPr>
        <p:spPr>
          <a:xfrm>
            <a:off x="46674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0C45C227-AC0B-475E-A979-FD9270D4C7B5}"/>
              </a:ext>
            </a:extLst>
          </p:cNvPr>
          <p:cNvSpPr/>
          <p:nvPr/>
        </p:nvSpPr>
        <p:spPr>
          <a:xfrm>
            <a:off x="4673089" y="4769584"/>
            <a:ext cx="3087824" cy="64330"/>
          </a:xfrm>
          <a:custGeom>
            <a:avLst/>
            <a:gdLst>
              <a:gd name="connsiteX0" fmla="*/ 0 w 3087824"/>
              <a:gd name="connsiteY0" fmla="*/ 0 h 64330"/>
              <a:gd name="connsiteX1" fmla="*/ 1663381 w 3087824"/>
              <a:gd name="connsiteY1" fmla="*/ 45950 h 64330"/>
              <a:gd name="connsiteX2" fmla="*/ 3087824 w 3087824"/>
              <a:gd name="connsiteY2" fmla="*/ 64330 h 6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7824" h="64330">
                <a:moveTo>
                  <a:pt x="0" y="0"/>
                </a:moveTo>
                <a:lnTo>
                  <a:pt x="1663381" y="45950"/>
                </a:lnTo>
                <a:lnTo>
                  <a:pt x="3087824" y="64330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15B6AE95-8F6A-408A-9DD4-CEF8F860284E}"/>
              </a:ext>
            </a:extLst>
          </p:cNvPr>
          <p:cNvSpPr txBox="1"/>
          <p:nvPr/>
        </p:nvSpPr>
        <p:spPr>
          <a:xfrm>
            <a:off x="4530828" y="50290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dld</a:t>
            </a:r>
            <a:endParaRPr lang="en-US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31005A1-3437-41AF-A6A9-11EDE5C437BE}"/>
              </a:ext>
            </a:extLst>
          </p:cNvPr>
          <p:cNvSpPr txBox="1"/>
          <p:nvPr/>
        </p:nvSpPr>
        <p:spPr>
          <a:xfrm>
            <a:off x="4530828" y="5551821"/>
            <a:ext cx="1429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EDL </a:t>
            </a:r>
            <a:r>
              <a:rPr lang="fr-CH" sz="1600" dirty="0" err="1"/>
              <a:t>discharge</a:t>
            </a:r>
            <a:endParaRPr lang="fr-CH" sz="1600" dirty="0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4D773231-F6B7-4E1E-AFDB-A9255DF5CCFD}"/>
              </a:ext>
            </a:extLst>
          </p:cNvPr>
          <p:cNvCxnSpPr>
            <a:cxnSpLocks/>
          </p:cNvCxnSpPr>
          <p:nvPr/>
        </p:nvCxnSpPr>
        <p:spPr>
          <a:xfrm>
            <a:off x="4515392" y="5510253"/>
            <a:ext cx="104639" cy="12845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ccolade ouvrante 75">
            <a:extLst>
              <a:ext uri="{FF2B5EF4-FFF2-40B4-BE49-F238E27FC236}">
                <a16:creationId xmlns:a16="http://schemas.microsoft.com/office/drawing/2014/main" id="{0CEB825C-0229-469C-9179-C9706BB46852}"/>
              </a:ext>
            </a:extLst>
          </p:cNvPr>
          <p:cNvSpPr/>
          <p:nvPr/>
        </p:nvSpPr>
        <p:spPr>
          <a:xfrm rot="16200000">
            <a:off x="4439333" y="5263722"/>
            <a:ext cx="124830" cy="3442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ccolade ouvrante 76">
            <a:extLst>
              <a:ext uri="{FF2B5EF4-FFF2-40B4-BE49-F238E27FC236}">
                <a16:creationId xmlns:a16="http://schemas.microsoft.com/office/drawing/2014/main" id="{AE19E6E3-91FF-4075-9C2D-D48A1CB6A633}"/>
              </a:ext>
            </a:extLst>
          </p:cNvPr>
          <p:cNvSpPr/>
          <p:nvPr/>
        </p:nvSpPr>
        <p:spPr>
          <a:xfrm rot="16200000">
            <a:off x="5999398" y="3711696"/>
            <a:ext cx="128487" cy="3451972"/>
          </a:xfrm>
          <a:prstGeom prst="leftBrace">
            <a:avLst>
              <a:gd name="adj1" fmla="val 8333"/>
              <a:gd name="adj2" fmla="val 6872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A1C7C182-815C-42A7-BCD4-40958741D991}"/>
              </a:ext>
            </a:extLst>
          </p:cNvPr>
          <p:cNvSpPr txBox="1"/>
          <p:nvPr/>
        </p:nvSpPr>
        <p:spPr>
          <a:xfrm>
            <a:off x="5982912" y="5570549"/>
            <a:ext cx="300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Interphase relaxation:</a:t>
            </a:r>
          </a:p>
          <a:p>
            <a:pPr algn="ctr"/>
            <a:r>
              <a:rPr lang="fr-CH" sz="1600" dirty="0"/>
              <a:t>Surface (</a:t>
            </a:r>
            <a:r>
              <a:rPr lang="fr-CH" sz="1600" dirty="0" err="1"/>
              <a:t>subcrit</a:t>
            </a:r>
            <a:r>
              <a:rPr lang="fr-CH" sz="1600" dirty="0"/>
              <a:t>. </a:t>
            </a:r>
            <a:r>
              <a:rPr lang="fr-CH" sz="1600" dirty="0" err="1"/>
              <a:t>nuclei</a:t>
            </a:r>
            <a:r>
              <a:rPr lang="fr-CH" sz="1600" dirty="0"/>
              <a:t>, </a:t>
            </a:r>
            <a:r>
              <a:rPr lang="fr-CH" sz="1600" dirty="0" err="1"/>
              <a:t>adions</a:t>
            </a:r>
            <a:r>
              <a:rPr lang="fr-CH" sz="1600" dirty="0"/>
              <a:t>)</a:t>
            </a:r>
          </a:p>
          <a:p>
            <a:pPr algn="ctr"/>
            <a:r>
              <a:rPr lang="fr-CH" sz="1600" dirty="0"/>
              <a:t>Diffusion layer, </a:t>
            </a:r>
            <a:r>
              <a:rPr lang="fr-CH" sz="1600" dirty="0" err="1"/>
              <a:t>C</a:t>
            </a:r>
            <a:r>
              <a:rPr lang="fr-CH" sz="1600" baseline="-25000" dirty="0" err="1"/>
              <a:t>el</a:t>
            </a:r>
            <a:r>
              <a:rPr lang="fr-CH" sz="1600" dirty="0"/>
              <a:t> ↗</a:t>
            </a:r>
          </a:p>
        </p:txBody>
      </p:sp>
      <p:sp>
        <p:nvSpPr>
          <p:cNvPr id="79" name="object 11">
            <a:extLst>
              <a:ext uri="{FF2B5EF4-FFF2-40B4-BE49-F238E27FC236}">
                <a16:creationId xmlns:a16="http://schemas.microsoft.com/office/drawing/2014/main" id="{A0757E0B-EBE7-4AF2-A814-A0F4576BDD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01844EC1-41C8-4AE7-B29D-B65C57DE9048}"/>
              </a:ext>
            </a:extLst>
          </p:cNvPr>
          <p:cNvSpPr txBox="1"/>
          <p:nvPr/>
        </p:nvSpPr>
        <p:spPr>
          <a:xfrm>
            <a:off x="4720545" y="2286001"/>
            <a:ext cx="3026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dirty="0" err="1">
                <a:sym typeface="Wingdings" panose="05000000000000000000" pitchFamily="2" charset="2"/>
              </a:rPr>
              <a:t>Slowly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returns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equilibrium</a:t>
            </a:r>
            <a:endParaRPr lang="en-US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FEACAC69-4C82-4C26-A6EC-305CBFC1065D}"/>
              </a:ext>
            </a:extLst>
          </p:cNvPr>
          <p:cNvSpPr txBox="1"/>
          <p:nvPr/>
        </p:nvSpPr>
        <p:spPr>
          <a:xfrm>
            <a:off x="1324683" y="5031184"/>
            <a:ext cx="55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5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4)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Different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adsorption sites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6</a:t>
            </a:fld>
            <a:endParaRPr lang="en-US" sz="14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376B6C-54F0-42F6-A352-1A4FA2FD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9144000" cy="14772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65624C-D632-4371-BC5E-DD358D891EFB}"/>
              </a:ext>
            </a:extLst>
          </p:cNvPr>
          <p:cNvSpPr txBox="1"/>
          <p:nvPr/>
        </p:nvSpPr>
        <p:spPr>
          <a:xfrm>
            <a:off x="762000" y="16002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Let us </a:t>
            </a:r>
            <a:r>
              <a:rPr lang="fr-CH" sz="2000" dirty="0" err="1"/>
              <a:t>consider</a:t>
            </a:r>
            <a:r>
              <a:rPr lang="fr-CH" sz="2000" dirty="0"/>
              <a:t> the initial state </a:t>
            </a:r>
            <a:r>
              <a:rPr lang="fr-CH" sz="2000" b="1" dirty="0"/>
              <a:t>[M</a:t>
            </a:r>
            <a:r>
              <a:rPr lang="fr-CH" sz="2000" b="1" baseline="30000" dirty="0"/>
              <a:t> </a:t>
            </a:r>
            <a:r>
              <a:rPr lang="fr-CH" sz="2000" b="1" dirty="0"/>
              <a:t>(H</a:t>
            </a:r>
            <a:r>
              <a:rPr lang="fr-CH" sz="2000" b="1" baseline="-25000" dirty="0"/>
              <a:t>2</a:t>
            </a:r>
            <a:r>
              <a:rPr lang="fr-CH" sz="2000" b="1" dirty="0"/>
              <a:t>O)</a:t>
            </a:r>
            <a:r>
              <a:rPr lang="fr-CH" sz="2000" b="1" baseline="-25000" dirty="0"/>
              <a:t>6</a:t>
            </a:r>
            <a:r>
              <a:rPr lang="fr-CH" sz="2000" b="1" dirty="0"/>
              <a:t>]</a:t>
            </a:r>
            <a:r>
              <a:rPr lang="fr-CH" sz="2000" b="1" baseline="30000" dirty="0"/>
              <a:t> z+</a:t>
            </a:r>
            <a:r>
              <a:rPr lang="fr-CH" sz="2000" b="1" dirty="0"/>
              <a:t> </a:t>
            </a:r>
            <a:r>
              <a:rPr lang="fr-CH" sz="2000" dirty="0"/>
              <a:t>an </a:t>
            </a:r>
            <a:r>
              <a:rPr lang="fr-CH" sz="2000" dirty="0" err="1"/>
              <a:t>octahedral</a:t>
            </a:r>
            <a:r>
              <a:rPr lang="fr-CH" sz="2000" dirty="0"/>
              <a:t> </a:t>
            </a:r>
            <a:r>
              <a:rPr lang="fr-CH" sz="2000" dirty="0" err="1"/>
              <a:t>metal</a:t>
            </a:r>
            <a:r>
              <a:rPr lang="fr-CH" sz="2000" dirty="0"/>
              <a:t> hydrate </a:t>
            </a:r>
            <a:endParaRPr lang="en-US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0910E5-DF40-4178-A9EA-2AB3ADE1C3AC}"/>
              </a:ext>
            </a:extLst>
          </p:cNvPr>
          <p:cNvSpPr txBox="1"/>
          <p:nvPr/>
        </p:nvSpPr>
        <p:spPr>
          <a:xfrm>
            <a:off x="2133600" y="39156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Ledge</a:t>
            </a:r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5B9E43A-E52A-4E53-9A6F-5B2D4A4ED2C8}"/>
              </a:ext>
            </a:extLst>
          </p:cNvPr>
          <p:cNvSpPr txBox="1"/>
          <p:nvPr/>
        </p:nvSpPr>
        <p:spPr>
          <a:xfrm>
            <a:off x="3886200" y="39156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Ledge</a:t>
            </a:r>
            <a:r>
              <a:rPr lang="fr-CH" dirty="0"/>
              <a:t> </a:t>
            </a:r>
            <a:r>
              <a:rPr lang="fr-CH" dirty="0" err="1"/>
              <a:t>kink</a:t>
            </a:r>
            <a:endParaRPr lang="en-US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416CE73-7652-42F5-B8B2-53CA4C4B77F7}"/>
              </a:ext>
            </a:extLst>
          </p:cNvPr>
          <p:cNvSpPr txBox="1"/>
          <p:nvPr/>
        </p:nvSpPr>
        <p:spPr>
          <a:xfrm>
            <a:off x="5638800" y="391569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Ledge</a:t>
            </a:r>
            <a:r>
              <a:rPr lang="fr-CH" dirty="0"/>
              <a:t> </a:t>
            </a:r>
            <a:r>
              <a:rPr lang="fr-CH" dirty="0" err="1"/>
              <a:t>vacancy</a:t>
            </a:r>
            <a:endParaRPr lang="en-US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6E77D34-4D4E-4FDD-B7DC-0DDC029CBBC4}"/>
              </a:ext>
            </a:extLst>
          </p:cNvPr>
          <p:cNvSpPr txBox="1"/>
          <p:nvPr/>
        </p:nvSpPr>
        <p:spPr>
          <a:xfrm>
            <a:off x="7564272" y="391569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Plane </a:t>
            </a:r>
            <a:r>
              <a:rPr lang="fr-CH" dirty="0" err="1"/>
              <a:t>vacancy</a:t>
            </a:r>
            <a:endParaRPr lang="en-US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A00E524-77AE-4455-855C-BF2C348B1B15}"/>
              </a:ext>
            </a:extLst>
          </p:cNvPr>
          <p:cNvSpPr txBox="1"/>
          <p:nvPr/>
        </p:nvSpPr>
        <p:spPr>
          <a:xfrm>
            <a:off x="304800" y="39156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Plane</a:t>
            </a:r>
            <a:endParaRPr lang="en-US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CC23B40-D35C-4301-995C-87549ED1F5F7}"/>
              </a:ext>
            </a:extLst>
          </p:cNvPr>
          <p:cNvCxnSpPr>
            <a:cxnSpLocks/>
          </p:cNvCxnSpPr>
          <p:nvPr/>
        </p:nvCxnSpPr>
        <p:spPr>
          <a:xfrm>
            <a:off x="991452" y="5562599"/>
            <a:ext cx="0" cy="410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3177A823-76C1-46A7-9148-879870F41B81}"/>
              </a:ext>
            </a:extLst>
          </p:cNvPr>
          <p:cNvSpPr/>
          <p:nvPr/>
        </p:nvSpPr>
        <p:spPr>
          <a:xfrm>
            <a:off x="7751076" y="4830090"/>
            <a:ext cx="1142999" cy="7325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—  5H</a:t>
            </a:r>
            <a:r>
              <a:rPr lang="fr-CH" b="1" baseline="-25000" dirty="0">
                <a:solidFill>
                  <a:schemeClr val="tx1"/>
                </a:solidFill>
              </a:rPr>
              <a:t>2</a:t>
            </a:r>
            <a:r>
              <a:rPr lang="fr-CH" b="1" dirty="0">
                <a:solidFill>
                  <a:schemeClr val="tx1"/>
                </a:solidFill>
              </a:rPr>
              <a:t>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C004A5A-F341-42B6-ACF0-11C7646862EA}"/>
              </a:ext>
            </a:extLst>
          </p:cNvPr>
          <p:cNvSpPr/>
          <p:nvPr/>
        </p:nvSpPr>
        <p:spPr>
          <a:xfrm>
            <a:off x="5918296" y="4830090"/>
            <a:ext cx="1142999" cy="7325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—  4H</a:t>
            </a:r>
            <a:r>
              <a:rPr lang="fr-CH" b="1" baseline="-25000" dirty="0">
                <a:solidFill>
                  <a:schemeClr val="tx1"/>
                </a:solidFill>
              </a:rPr>
              <a:t>2</a:t>
            </a:r>
            <a:r>
              <a:rPr lang="fr-CH" b="1" dirty="0">
                <a:solidFill>
                  <a:schemeClr val="tx1"/>
                </a:solidFill>
              </a:rPr>
              <a:t>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8CB86F1-3604-48C8-BCAC-7D38A69F2D23}"/>
              </a:ext>
            </a:extLst>
          </p:cNvPr>
          <p:cNvSpPr/>
          <p:nvPr/>
        </p:nvSpPr>
        <p:spPr>
          <a:xfrm>
            <a:off x="4085515" y="4830090"/>
            <a:ext cx="1142999" cy="7325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—  3H</a:t>
            </a:r>
            <a:r>
              <a:rPr lang="fr-CH" b="1" baseline="-25000" dirty="0">
                <a:solidFill>
                  <a:schemeClr val="tx1"/>
                </a:solidFill>
              </a:rPr>
              <a:t>2</a:t>
            </a:r>
            <a:r>
              <a:rPr lang="fr-CH" b="1" dirty="0">
                <a:solidFill>
                  <a:schemeClr val="tx1"/>
                </a:solidFill>
              </a:rPr>
              <a:t>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DDBB799-13C0-48D4-BF3C-045823BB6EA3}"/>
              </a:ext>
            </a:extLst>
          </p:cNvPr>
          <p:cNvSpPr/>
          <p:nvPr/>
        </p:nvSpPr>
        <p:spPr>
          <a:xfrm>
            <a:off x="2252734" y="4830090"/>
            <a:ext cx="1142999" cy="7325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—  2H</a:t>
            </a:r>
            <a:r>
              <a:rPr lang="fr-CH" b="1" baseline="-25000" dirty="0">
                <a:solidFill>
                  <a:schemeClr val="tx1"/>
                </a:solidFill>
              </a:rPr>
              <a:t>2</a:t>
            </a:r>
            <a:r>
              <a:rPr lang="fr-CH" b="1" dirty="0">
                <a:solidFill>
                  <a:schemeClr val="tx1"/>
                </a:solidFill>
              </a:rPr>
              <a:t>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F947E5-0D7B-4E15-A929-20C3EE55B4DC}"/>
              </a:ext>
            </a:extLst>
          </p:cNvPr>
          <p:cNvSpPr/>
          <p:nvPr/>
        </p:nvSpPr>
        <p:spPr>
          <a:xfrm>
            <a:off x="419953" y="4830090"/>
            <a:ext cx="1142999" cy="7325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—  H</a:t>
            </a:r>
            <a:r>
              <a:rPr lang="fr-CH" b="1" baseline="-25000" dirty="0">
                <a:solidFill>
                  <a:schemeClr val="tx1"/>
                </a:solidFill>
              </a:rPr>
              <a:t>2</a:t>
            </a:r>
            <a:r>
              <a:rPr lang="fr-CH" b="1" dirty="0">
                <a:solidFill>
                  <a:schemeClr val="tx1"/>
                </a:solidFill>
              </a:rPr>
              <a:t>O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35B78246-A6BC-46FC-A1A1-4B87141512E7}"/>
              </a:ext>
            </a:extLst>
          </p:cNvPr>
          <p:cNvCxnSpPr>
            <a:cxnSpLocks/>
          </p:cNvCxnSpPr>
          <p:nvPr/>
        </p:nvCxnSpPr>
        <p:spPr>
          <a:xfrm>
            <a:off x="6489795" y="4450835"/>
            <a:ext cx="0" cy="379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A3E741A-FC3A-4022-B097-C7E39181D34C}"/>
              </a:ext>
            </a:extLst>
          </p:cNvPr>
          <p:cNvCxnSpPr>
            <a:cxnSpLocks/>
          </p:cNvCxnSpPr>
          <p:nvPr/>
        </p:nvCxnSpPr>
        <p:spPr>
          <a:xfrm>
            <a:off x="4657014" y="4450835"/>
            <a:ext cx="0" cy="379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A4E45A2-2BBE-471B-9005-275ABC247359}"/>
              </a:ext>
            </a:extLst>
          </p:cNvPr>
          <p:cNvCxnSpPr>
            <a:cxnSpLocks/>
          </p:cNvCxnSpPr>
          <p:nvPr/>
        </p:nvCxnSpPr>
        <p:spPr>
          <a:xfrm>
            <a:off x="2824233" y="4450835"/>
            <a:ext cx="0" cy="379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00B4A82B-D160-4F3D-8B78-558A6F515471}"/>
              </a:ext>
            </a:extLst>
          </p:cNvPr>
          <p:cNvCxnSpPr>
            <a:cxnSpLocks/>
          </p:cNvCxnSpPr>
          <p:nvPr/>
        </p:nvCxnSpPr>
        <p:spPr>
          <a:xfrm>
            <a:off x="991452" y="4450835"/>
            <a:ext cx="0" cy="379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DD43E3D-453D-4548-98D1-2034934B2A0A}"/>
              </a:ext>
            </a:extLst>
          </p:cNvPr>
          <p:cNvSpPr txBox="1"/>
          <p:nvPr/>
        </p:nvSpPr>
        <p:spPr>
          <a:xfrm>
            <a:off x="7501151" y="6049290"/>
            <a:ext cx="1642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000" b="1" dirty="0"/>
              <a:t>[M</a:t>
            </a:r>
            <a:r>
              <a:rPr lang="fr-CH" sz="2000" b="1" baseline="30000" dirty="0"/>
              <a:t> </a:t>
            </a:r>
            <a:r>
              <a:rPr lang="fr-CH" sz="2000" b="1" dirty="0"/>
              <a:t>(H</a:t>
            </a:r>
            <a:r>
              <a:rPr lang="fr-CH" sz="2000" b="1" baseline="-25000" dirty="0"/>
              <a:t>2</a:t>
            </a:r>
            <a:r>
              <a:rPr lang="fr-CH" sz="2000" b="1" dirty="0"/>
              <a:t>O)]</a:t>
            </a:r>
            <a:r>
              <a:rPr lang="fr-CH" sz="2000" b="1" baseline="30000" dirty="0"/>
              <a:t> z+</a:t>
            </a:r>
            <a:endParaRPr lang="en-US" sz="2000" b="1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65E0356-9375-4902-B13D-10DB5832BD3F}"/>
              </a:ext>
            </a:extLst>
          </p:cNvPr>
          <p:cNvSpPr txBox="1"/>
          <p:nvPr/>
        </p:nvSpPr>
        <p:spPr>
          <a:xfrm>
            <a:off x="5668371" y="6049290"/>
            <a:ext cx="1642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000" b="1" dirty="0"/>
              <a:t>[M</a:t>
            </a:r>
            <a:r>
              <a:rPr lang="fr-CH" sz="2000" b="1" baseline="30000" dirty="0"/>
              <a:t> </a:t>
            </a:r>
            <a:r>
              <a:rPr lang="fr-CH" sz="2000" b="1" dirty="0"/>
              <a:t>(H</a:t>
            </a:r>
            <a:r>
              <a:rPr lang="fr-CH" sz="2000" b="1" baseline="-25000" dirty="0"/>
              <a:t>2</a:t>
            </a:r>
            <a:r>
              <a:rPr lang="fr-CH" sz="2000" b="1" dirty="0"/>
              <a:t>O)</a:t>
            </a:r>
            <a:r>
              <a:rPr lang="fr-CH" sz="2000" b="1" baseline="-25000" dirty="0"/>
              <a:t>2</a:t>
            </a:r>
            <a:r>
              <a:rPr lang="fr-CH" sz="2000" b="1" dirty="0"/>
              <a:t>]</a:t>
            </a:r>
            <a:r>
              <a:rPr lang="fr-CH" sz="2000" b="1" baseline="30000" dirty="0"/>
              <a:t> z+</a:t>
            </a:r>
            <a:endParaRPr lang="en-US" sz="2000" b="1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0FD4545-20E0-49E1-A6F6-866ACE3684E6}"/>
              </a:ext>
            </a:extLst>
          </p:cNvPr>
          <p:cNvSpPr txBox="1"/>
          <p:nvPr/>
        </p:nvSpPr>
        <p:spPr>
          <a:xfrm>
            <a:off x="3835590" y="6049290"/>
            <a:ext cx="1642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000" b="1" dirty="0"/>
              <a:t>[M</a:t>
            </a:r>
            <a:r>
              <a:rPr lang="fr-CH" sz="2000" b="1" baseline="30000" dirty="0"/>
              <a:t> </a:t>
            </a:r>
            <a:r>
              <a:rPr lang="fr-CH" sz="2000" b="1" dirty="0"/>
              <a:t>(H</a:t>
            </a:r>
            <a:r>
              <a:rPr lang="fr-CH" sz="2000" b="1" baseline="-25000" dirty="0"/>
              <a:t>2</a:t>
            </a:r>
            <a:r>
              <a:rPr lang="fr-CH" sz="2000" b="1" dirty="0"/>
              <a:t>O)</a:t>
            </a:r>
            <a:r>
              <a:rPr lang="fr-CH" sz="2000" b="1" baseline="-25000" dirty="0"/>
              <a:t>3</a:t>
            </a:r>
            <a:r>
              <a:rPr lang="fr-CH" sz="2000" b="1" dirty="0"/>
              <a:t>]</a:t>
            </a:r>
            <a:r>
              <a:rPr lang="fr-CH" sz="2000" b="1" baseline="30000" dirty="0"/>
              <a:t> z+</a:t>
            </a:r>
            <a:endParaRPr lang="en-US" sz="2000" b="1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8658E70-E0C6-4F24-BE1F-A59554E67649}"/>
              </a:ext>
            </a:extLst>
          </p:cNvPr>
          <p:cNvSpPr txBox="1"/>
          <p:nvPr/>
        </p:nvSpPr>
        <p:spPr>
          <a:xfrm>
            <a:off x="2002809" y="6049290"/>
            <a:ext cx="1642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000" b="1" dirty="0"/>
              <a:t>[M</a:t>
            </a:r>
            <a:r>
              <a:rPr lang="fr-CH" sz="2000" b="1" baseline="30000" dirty="0"/>
              <a:t> </a:t>
            </a:r>
            <a:r>
              <a:rPr lang="fr-CH" sz="2000" b="1" dirty="0"/>
              <a:t>(H</a:t>
            </a:r>
            <a:r>
              <a:rPr lang="fr-CH" sz="2000" b="1" baseline="-25000" dirty="0"/>
              <a:t>2</a:t>
            </a:r>
            <a:r>
              <a:rPr lang="fr-CH" sz="2000" b="1" dirty="0"/>
              <a:t>O)</a:t>
            </a:r>
            <a:r>
              <a:rPr lang="fr-CH" sz="2000" b="1" baseline="-25000" dirty="0"/>
              <a:t>4</a:t>
            </a:r>
            <a:r>
              <a:rPr lang="fr-CH" sz="2000" b="1" dirty="0"/>
              <a:t>]</a:t>
            </a:r>
            <a:r>
              <a:rPr lang="fr-CH" sz="2000" b="1" baseline="30000" dirty="0"/>
              <a:t> z+</a:t>
            </a:r>
            <a:endParaRPr lang="en-US" sz="2000" b="1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FB7C974-0479-401E-8660-F93F117FA1A9}"/>
              </a:ext>
            </a:extLst>
          </p:cNvPr>
          <p:cNvSpPr txBox="1"/>
          <p:nvPr/>
        </p:nvSpPr>
        <p:spPr>
          <a:xfrm>
            <a:off x="170028" y="6049290"/>
            <a:ext cx="1642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000" b="1" dirty="0"/>
              <a:t>[M</a:t>
            </a:r>
            <a:r>
              <a:rPr lang="fr-CH" sz="2000" b="1" baseline="30000" dirty="0"/>
              <a:t> </a:t>
            </a:r>
            <a:r>
              <a:rPr lang="fr-CH" sz="2000" b="1" dirty="0"/>
              <a:t>(H</a:t>
            </a:r>
            <a:r>
              <a:rPr lang="fr-CH" sz="2000" b="1" baseline="-25000" dirty="0"/>
              <a:t>2</a:t>
            </a:r>
            <a:r>
              <a:rPr lang="fr-CH" sz="2000" b="1" dirty="0"/>
              <a:t>O)</a:t>
            </a:r>
            <a:r>
              <a:rPr lang="fr-CH" sz="2000" b="1" baseline="-25000" dirty="0"/>
              <a:t>5</a:t>
            </a:r>
            <a:r>
              <a:rPr lang="fr-CH" sz="2000" b="1" dirty="0"/>
              <a:t>]</a:t>
            </a:r>
            <a:r>
              <a:rPr lang="fr-CH" sz="2000" b="1" baseline="30000" dirty="0"/>
              <a:t> z+</a:t>
            </a:r>
            <a:endParaRPr lang="en-US" sz="2000" b="1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7468AF18-3851-4967-91D1-C745A2562E8D}"/>
              </a:ext>
            </a:extLst>
          </p:cNvPr>
          <p:cNvCxnSpPr>
            <a:cxnSpLocks/>
          </p:cNvCxnSpPr>
          <p:nvPr/>
        </p:nvCxnSpPr>
        <p:spPr>
          <a:xfrm>
            <a:off x="8322575" y="4450835"/>
            <a:ext cx="0" cy="379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4E335E1-6E1D-4C0C-B887-392891CA566C}"/>
              </a:ext>
            </a:extLst>
          </p:cNvPr>
          <p:cNvCxnSpPr>
            <a:cxnSpLocks/>
          </p:cNvCxnSpPr>
          <p:nvPr/>
        </p:nvCxnSpPr>
        <p:spPr>
          <a:xfrm>
            <a:off x="4657014" y="5562599"/>
            <a:ext cx="0" cy="410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720480E-D019-4736-974F-855F3A5DED08}"/>
              </a:ext>
            </a:extLst>
          </p:cNvPr>
          <p:cNvCxnSpPr>
            <a:cxnSpLocks/>
          </p:cNvCxnSpPr>
          <p:nvPr/>
        </p:nvCxnSpPr>
        <p:spPr>
          <a:xfrm>
            <a:off x="2824233" y="5562599"/>
            <a:ext cx="0" cy="410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31F3781-D142-4A0C-8B83-2AE947D43CAD}"/>
              </a:ext>
            </a:extLst>
          </p:cNvPr>
          <p:cNvCxnSpPr>
            <a:cxnSpLocks/>
          </p:cNvCxnSpPr>
          <p:nvPr/>
        </p:nvCxnSpPr>
        <p:spPr>
          <a:xfrm>
            <a:off x="6489795" y="5562599"/>
            <a:ext cx="0" cy="410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AC62FEE-1D38-4C1D-806A-EC66ECC3EC31}"/>
              </a:ext>
            </a:extLst>
          </p:cNvPr>
          <p:cNvCxnSpPr>
            <a:cxnSpLocks/>
          </p:cNvCxnSpPr>
          <p:nvPr/>
        </p:nvCxnSpPr>
        <p:spPr>
          <a:xfrm>
            <a:off x="8322576" y="5562599"/>
            <a:ext cx="0" cy="410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228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 61">
            <a:extLst>
              <a:ext uri="{FF2B5EF4-FFF2-40B4-BE49-F238E27FC236}">
                <a16:creationId xmlns:a16="http://schemas.microsoft.com/office/drawing/2014/main" id="{86D0CFA2-EE0F-4AF6-AFDA-4EC429B3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34327" r="26667" b="15926"/>
          <a:stretch/>
        </p:blipFill>
        <p:spPr>
          <a:xfrm>
            <a:off x="6400800" y="4589266"/>
            <a:ext cx="2552700" cy="2096510"/>
          </a:xfrm>
          <a:prstGeom prst="rect">
            <a:avLst/>
          </a:prstGeom>
        </p:spPr>
      </p:pic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60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CDC1303-A398-4447-BE45-20E69421EBEF}"/>
                  </a:ext>
                </a:extLst>
              </p:cNvPr>
              <p:cNvSpPr txBox="1"/>
              <p:nvPr/>
            </p:nvSpPr>
            <p:spPr>
              <a:xfrm>
                <a:off x="381000" y="1600200"/>
                <a:ext cx="8534400" cy="50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Effect of pulse </a:t>
                </a:r>
                <a:r>
                  <a:rPr lang="fr-CH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parameters</a:t>
                </a:r>
                <a:endParaRPr lang="fr-CH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fr-CH" sz="2000" dirty="0"/>
              </a:p>
              <a:p>
                <a:r>
                  <a:rPr lang="fr-CH" sz="2000" b="1" dirty="0"/>
                  <a:t>Off-time:</a:t>
                </a:r>
              </a:p>
              <a:p>
                <a:r>
                  <a:rPr lang="fr-CH" dirty="0"/>
                  <a:t>	- long: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dirty="0"/>
                  <a:t> and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fr-CH" dirty="0"/>
                  <a:t>	</a:t>
                </a:r>
                <a:r>
                  <a:rPr lang="fr-CH" dirty="0" err="1"/>
                  <a:t>very</a:t>
                </a:r>
                <a:r>
                  <a:rPr lang="fr-CH" dirty="0"/>
                  <a:t> slow </a:t>
                </a:r>
                <a:r>
                  <a:rPr lang="fr-CH" dirty="0" err="1"/>
                  <a:t>growth</a:t>
                </a:r>
                <a:r>
                  <a:rPr lang="fr-CH" dirty="0"/>
                  <a:t> rate</a:t>
                </a:r>
              </a:p>
              <a:p>
                <a:r>
                  <a:rPr lang="fr-CH" dirty="0"/>
                  <a:t>	- short:	Interphase </a:t>
                </a:r>
                <a:r>
                  <a:rPr lang="fr-CH" dirty="0" err="1"/>
                  <a:t>is</a:t>
                </a:r>
                <a:r>
                  <a:rPr lang="fr-CH" dirty="0"/>
                  <a:t> </a:t>
                </a:r>
                <a:r>
                  <a:rPr lang="fr-CH" dirty="0" err="1"/>
                  <a:t>only</a:t>
                </a:r>
                <a:r>
                  <a:rPr lang="fr-CH" dirty="0"/>
                  <a:t> </a:t>
                </a:r>
                <a:r>
                  <a:rPr lang="fr-CH" dirty="0" err="1"/>
                  <a:t>partially</a:t>
                </a:r>
                <a:r>
                  <a:rPr lang="fr-CH" dirty="0"/>
                  <a:t> </a:t>
                </a:r>
                <a:r>
                  <a:rPr lang="fr-CH" dirty="0" err="1"/>
                  <a:t>relaxed</a:t>
                </a:r>
                <a:r>
                  <a:rPr lang="fr-CH" dirty="0"/>
                  <a:t>	</a:t>
                </a:r>
              </a:p>
              <a:p>
                <a:endPara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fr-CH" b="1" dirty="0"/>
                  <a:t>Cathodic </a:t>
                </a:r>
                <a:r>
                  <a:rPr lang="fr-CH" b="1" dirty="0" err="1"/>
                  <a:t>peak</a:t>
                </a:r>
                <a:r>
                  <a:rPr lang="fr-CH" b="1" dirty="0"/>
                  <a:t> </a:t>
                </a:r>
                <a:r>
                  <a:rPr lang="fr-CH" b="1" dirty="0" err="1"/>
                  <a:t>current</a:t>
                </a:r>
                <a:r>
                  <a:rPr lang="fr-CH" b="1" dirty="0"/>
                  <a:t> </a:t>
                </a:r>
                <a:r>
                  <a:rPr lang="fr-CH" b="1" dirty="0" err="1"/>
                  <a:t>density</a:t>
                </a:r>
                <a:r>
                  <a:rPr lang="fr-CH" b="1" dirty="0"/>
                  <a:t> or </a:t>
                </a:r>
                <a:r>
                  <a:rPr lang="fr-CH" b="1" dirty="0" err="1"/>
                  <a:t>overpotential</a:t>
                </a:r>
                <a:r>
                  <a:rPr lang="fr-CH" b="1" dirty="0"/>
                  <a:t>: </a:t>
                </a:r>
              </a:p>
              <a:p>
                <a:r>
                  <a:rPr lang="fr-CH" dirty="0"/>
                  <a:t>	- high: 	</a:t>
                </a:r>
                <a:r>
                  <a:rPr lang="fr-CH" dirty="0" err="1"/>
                  <a:t>instantaneous</a:t>
                </a:r>
                <a:r>
                  <a:rPr lang="fr-CH" dirty="0"/>
                  <a:t> </a:t>
                </a:r>
                <a:r>
                  <a:rPr lang="fr-CH" dirty="0" err="1"/>
                  <a:t>nucleation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H" dirty="0"/>
                  <a:t> for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fr-CH" dirty="0"/>
              </a:p>
              <a:p>
                <a:r>
                  <a:rPr lang="fr-CH" dirty="0"/>
                  <a:t>		short transition </a:t>
                </a:r>
                <a:r>
                  <a:rPr lang="fr-CH" dirty="0" err="1"/>
                  <a:t>between</a:t>
                </a:r>
                <a:r>
                  <a:rPr lang="fr-CH" dirty="0"/>
                  <a:t> charge, mix, and mass control</a:t>
                </a:r>
              </a:p>
              <a:p>
                <a:r>
                  <a:rPr lang="fr-CH" dirty="0"/>
                  <a:t>	- </a:t>
                </a:r>
                <a:r>
                  <a:rPr lang="fr-CH" dirty="0" err="1"/>
                  <a:t>low</a:t>
                </a:r>
                <a:r>
                  <a:rPr lang="fr-CH" dirty="0"/>
                  <a:t>: 	progressive </a:t>
                </a:r>
                <a:r>
                  <a:rPr lang="fr-CH" dirty="0" err="1"/>
                  <a:t>nucleation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sz="1600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fr-CH" dirty="0"/>
              </a:p>
              <a:p>
                <a:r>
                  <a:rPr lang="fr-CH" dirty="0"/>
                  <a:t>		</a:t>
                </a:r>
                <a:r>
                  <a:rPr lang="fr-CH" dirty="0" err="1"/>
                  <a:t>deposition</a:t>
                </a:r>
                <a:r>
                  <a:rPr lang="fr-CH" dirty="0"/>
                  <a:t> </a:t>
                </a:r>
                <a:r>
                  <a:rPr lang="fr-CH" dirty="0" err="1"/>
                  <a:t>is</a:t>
                </a:r>
                <a:r>
                  <a:rPr lang="fr-CH" dirty="0"/>
                  <a:t> </a:t>
                </a:r>
                <a:r>
                  <a:rPr lang="fr-CH" dirty="0" err="1"/>
                  <a:t>controlled</a:t>
                </a:r>
                <a:r>
                  <a:rPr lang="fr-CH" dirty="0"/>
                  <a:t> by charge </a:t>
                </a:r>
                <a:r>
                  <a:rPr lang="fr-CH" dirty="0" err="1"/>
                  <a:t>transfer</a:t>
                </a:r>
                <a:endParaRPr lang="fr-CH" dirty="0"/>
              </a:p>
              <a:p>
                <a:endParaRPr lang="fr-CH" dirty="0"/>
              </a:p>
              <a:p>
                <a:r>
                  <a:rPr lang="fr-CH" b="1" dirty="0" err="1"/>
                  <a:t>Cathodic</a:t>
                </a:r>
                <a:r>
                  <a:rPr lang="fr-CH" b="1" dirty="0"/>
                  <a:t> pulse time:</a:t>
                </a:r>
              </a:p>
              <a:p>
                <a:r>
                  <a:rPr lang="fr-CH" dirty="0"/>
                  <a:t>	- long: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H" dirty="0"/>
                  <a:t> and/or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𝐷𝑡</m:t>
                        </m:r>
                      </m:e>
                    </m:rad>
                  </m:oMath>
                </a14:m>
                <a:endParaRPr lang="fr-CH" dirty="0"/>
              </a:p>
              <a:p>
                <a:r>
                  <a:rPr lang="fr-CH" dirty="0"/>
                  <a:t>	- short: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</m:oMath>
                </a14:m>
                <a:r>
                  <a:rPr lang="fr-CH" dirty="0"/>
                  <a:t> and/or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H" dirty="0"/>
                  <a:t> </a:t>
                </a:r>
              </a:p>
              <a:p>
                <a:r>
                  <a:rPr lang="fr-CH" dirty="0"/>
                  <a:t>	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CH" dirty="0"/>
                  <a:t>:	no </a:t>
                </a:r>
                <a:r>
                  <a:rPr lang="fr-CH" dirty="0" err="1"/>
                  <a:t>critical</a:t>
                </a:r>
                <a:r>
                  <a:rPr lang="fr-CH" dirty="0"/>
                  <a:t> </a:t>
                </a:r>
                <a:r>
                  <a:rPr lang="fr-CH" dirty="0" err="1"/>
                  <a:t>nuclei</a:t>
                </a:r>
                <a:r>
                  <a:rPr lang="fr-CH" dirty="0"/>
                  <a:t> </a:t>
                </a:r>
                <a:r>
                  <a:rPr lang="fr-CH" dirty="0" err="1"/>
                  <a:t>is</a:t>
                </a:r>
                <a:r>
                  <a:rPr lang="fr-CH" dirty="0"/>
                  <a:t> </a:t>
                </a:r>
                <a:r>
                  <a:rPr lang="fr-CH" dirty="0" err="1"/>
                  <a:t>formed</a:t>
                </a:r>
                <a:r>
                  <a:rPr lang="fr-CH" dirty="0"/>
                  <a:t> </a:t>
                </a:r>
                <a:r>
                  <a:rPr lang="fr-CH" dirty="0">
                    <a:sym typeface="Wingdings" panose="05000000000000000000" pitchFamily="2" charset="2"/>
                  </a:rPr>
                  <a:t> no </a:t>
                </a:r>
                <a:r>
                  <a:rPr lang="fr-CH" dirty="0" err="1">
                    <a:sym typeface="Wingdings" panose="05000000000000000000" pitchFamily="2" charset="2"/>
                  </a:rPr>
                  <a:t>deposition</a:t>
                </a:r>
                <a:endParaRPr lang="fr-CH" dirty="0">
                  <a:sym typeface="Wingdings" panose="05000000000000000000" pitchFamily="2" charset="2"/>
                </a:endParaRPr>
              </a:p>
              <a:p>
                <a:endParaRPr lang="fr-CH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CDC1303-A398-4447-BE45-20E69421E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00200"/>
                <a:ext cx="8534400" cy="5032532"/>
              </a:xfrm>
              <a:prstGeom prst="rect">
                <a:avLst/>
              </a:prstGeom>
              <a:blipFill>
                <a:blip r:embed="rId3"/>
                <a:stretch>
                  <a:fillRect l="-1214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bject 11">
            <a:extLst>
              <a:ext uri="{FF2B5EF4-FFF2-40B4-BE49-F238E27FC236}">
                <a16:creationId xmlns:a16="http://schemas.microsoft.com/office/drawing/2014/main" id="{A0757E0B-EBE7-4AF2-A814-A0F4576BDD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</p:spTree>
    <p:extLst>
      <p:ext uri="{BB962C8B-B14F-4D97-AF65-F5344CB8AC3E}">
        <p14:creationId xmlns:p14="http://schemas.microsoft.com/office/powerpoint/2010/main" val="2512168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7C395D7-B01A-43E8-8F7C-10EEBCED6BFC}"/>
              </a:ext>
            </a:extLst>
          </p:cNvPr>
          <p:cNvCxnSpPr/>
          <p:nvPr/>
        </p:nvCxnSpPr>
        <p:spPr>
          <a:xfrm>
            <a:off x="8382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23283A9-5965-4DB9-963F-C5319A244572}"/>
              </a:ext>
            </a:extLst>
          </p:cNvPr>
          <p:cNvCxnSpPr/>
          <p:nvPr/>
        </p:nvCxnSpPr>
        <p:spPr>
          <a:xfrm>
            <a:off x="12954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624904E-A3D9-4604-A3CA-704942243882}"/>
              </a:ext>
            </a:extLst>
          </p:cNvPr>
          <p:cNvCxnSpPr/>
          <p:nvPr/>
        </p:nvCxnSpPr>
        <p:spPr>
          <a:xfrm>
            <a:off x="609600" y="4692135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61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DC1303-A398-4447-BE45-20E69421EBEF}"/>
              </a:ext>
            </a:extLst>
          </p:cNvPr>
          <p:cNvSpPr txBox="1"/>
          <p:nvPr/>
        </p:nvSpPr>
        <p:spPr>
          <a:xfrm>
            <a:off x="381000" y="1600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consecutive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cathodic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pulses: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7E74DB1-CC5F-4052-8111-59C0CD619AF4}"/>
              </a:ext>
            </a:extLst>
          </p:cNvPr>
          <p:cNvCxnSpPr>
            <a:cxnSpLocks/>
          </p:cNvCxnSpPr>
          <p:nvPr/>
        </p:nvCxnSpPr>
        <p:spPr>
          <a:xfrm flipV="1">
            <a:off x="609600" y="2590801"/>
            <a:ext cx="0" cy="251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01B25AE-ACB8-4601-9155-13EEDD0E1BA9}"/>
              </a:ext>
            </a:extLst>
          </p:cNvPr>
          <p:cNvCxnSpPr>
            <a:cxnSpLocks/>
          </p:cNvCxnSpPr>
          <p:nvPr/>
        </p:nvCxnSpPr>
        <p:spPr>
          <a:xfrm>
            <a:off x="609600" y="5105401"/>
            <a:ext cx="4800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2D161A-2F86-4425-9EC6-F1A603950F9D}"/>
              </a:ext>
            </a:extLst>
          </p:cNvPr>
          <p:cNvCxnSpPr/>
          <p:nvPr/>
        </p:nvCxnSpPr>
        <p:spPr>
          <a:xfrm>
            <a:off x="609600" y="3810000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9781A-3FBB-4271-AA39-367B7BC03BDB}"/>
              </a:ext>
            </a:extLst>
          </p:cNvPr>
          <p:cNvSpPr txBox="1"/>
          <p:nvPr/>
        </p:nvSpPr>
        <p:spPr>
          <a:xfrm>
            <a:off x="448010" y="222593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10CE4D6-FA9E-4DCB-B84B-6F023EC4C861}"/>
              </a:ext>
            </a:extLst>
          </p:cNvPr>
          <p:cNvCxnSpPr>
            <a:cxnSpLocks/>
          </p:cNvCxnSpPr>
          <p:nvPr/>
        </p:nvCxnSpPr>
        <p:spPr>
          <a:xfrm>
            <a:off x="4343400" y="4692135"/>
            <a:ext cx="64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399F7A8-7C0D-4D0A-9F70-F31164577FB6}"/>
              </a:ext>
            </a:extLst>
          </p:cNvPr>
          <p:cNvCxnSpPr/>
          <p:nvPr/>
        </p:nvCxnSpPr>
        <p:spPr>
          <a:xfrm flipV="1">
            <a:off x="838200" y="2863335"/>
            <a:ext cx="0" cy="1828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E4B8B36-22DD-4C90-A755-1B38C43DCC29}"/>
              </a:ext>
            </a:extLst>
          </p:cNvPr>
          <p:cNvCxnSpPr>
            <a:cxnSpLocks/>
          </p:cNvCxnSpPr>
          <p:nvPr/>
        </p:nvCxnSpPr>
        <p:spPr>
          <a:xfrm>
            <a:off x="838200" y="2863335"/>
            <a:ext cx="4620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E9DC212-7776-49B2-8388-3812F10738FE}"/>
              </a:ext>
            </a:extLst>
          </p:cNvPr>
          <p:cNvCxnSpPr>
            <a:cxnSpLocks/>
          </p:cNvCxnSpPr>
          <p:nvPr/>
        </p:nvCxnSpPr>
        <p:spPr>
          <a:xfrm>
            <a:off x="4343400" y="3810000"/>
            <a:ext cx="0" cy="882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4328C72-3F95-4F7F-AB9C-47C6C56941EC}"/>
              </a:ext>
            </a:extLst>
          </p:cNvPr>
          <p:cNvSpPr txBox="1"/>
          <p:nvPr/>
        </p:nvSpPr>
        <p:spPr>
          <a:xfrm>
            <a:off x="5371801" y="49207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7BAF627-A0D1-45BE-9574-DF358914AE4B}"/>
              </a:ext>
            </a:extLst>
          </p:cNvPr>
          <p:cNvSpPr txBox="1"/>
          <p:nvPr/>
        </p:nvSpPr>
        <p:spPr>
          <a:xfrm>
            <a:off x="248322" y="259080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310106C-5ADE-45A9-9399-A4D4BCFE3447}"/>
              </a:ext>
            </a:extLst>
          </p:cNvPr>
          <p:cNvSpPr txBox="1"/>
          <p:nvPr/>
        </p:nvSpPr>
        <p:spPr>
          <a:xfrm>
            <a:off x="314661" y="4495801"/>
            <a:ext cx="3333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i</a:t>
            </a:r>
            <a:r>
              <a:rPr lang="fr-CH" baseline="-25000" dirty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3DC053A-E359-4E08-B5F3-E9EEA4EB8BE6}"/>
              </a:ext>
            </a:extLst>
          </p:cNvPr>
          <p:cNvCxnSpPr/>
          <p:nvPr/>
        </p:nvCxnSpPr>
        <p:spPr>
          <a:xfrm>
            <a:off x="609600" y="4692135"/>
            <a:ext cx="228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2BC1DACF-6682-4522-8C7B-C27F23A554DC}"/>
              </a:ext>
            </a:extLst>
          </p:cNvPr>
          <p:cNvSpPr txBox="1"/>
          <p:nvPr/>
        </p:nvSpPr>
        <p:spPr>
          <a:xfrm>
            <a:off x="695949" y="50130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r>
              <a:rPr lang="fr-CH" baseline="-25000" dirty="0"/>
              <a:t>0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2E9448C-BAFD-437F-8734-C9267266C70F}"/>
              </a:ext>
            </a:extLst>
          </p:cNvPr>
          <p:cNvSpPr txBox="1"/>
          <p:nvPr/>
        </p:nvSpPr>
        <p:spPr>
          <a:xfrm>
            <a:off x="1143000" y="503118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n</a:t>
            </a:r>
            <a:endParaRPr lang="en-US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88FFBCB-C2F7-4E7C-80AF-DA560FAF199C}"/>
              </a:ext>
            </a:extLst>
          </p:cNvPr>
          <p:cNvSpPr txBox="1"/>
          <p:nvPr/>
        </p:nvSpPr>
        <p:spPr>
          <a:xfrm>
            <a:off x="4059850" y="5029094"/>
            <a:ext cx="81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t</a:t>
            </a:r>
            <a:r>
              <a:rPr lang="fr-CH" baseline="-25000" dirty="0" err="1"/>
              <a:t>n</a:t>
            </a:r>
            <a:r>
              <a:rPr lang="fr-CH" dirty="0" err="1"/>
              <a:t>+t</a:t>
            </a:r>
            <a:r>
              <a:rPr lang="fr-CH" baseline="-25000" dirty="0" err="1"/>
              <a:t>g</a:t>
            </a:r>
            <a:endParaRPr lang="en-US" dirty="0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BD3A35E-30F0-4B24-A692-646903A3A5B2}"/>
              </a:ext>
            </a:extLst>
          </p:cNvPr>
          <p:cNvCxnSpPr>
            <a:cxnSpLocks/>
          </p:cNvCxnSpPr>
          <p:nvPr/>
        </p:nvCxnSpPr>
        <p:spPr>
          <a:xfrm>
            <a:off x="1300295" y="2863335"/>
            <a:ext cx="0" cy="9466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BD8DB5D-815E-473F-93E0-E716238DDF26}"/>
              </a:ext>
            </a:extLst>
          </p:cNvPr>
          <p:cNvCxnSpPr>
            <a:cxnSpLocks/>
          </p:cNvCxnSpPr>
          <p:nvPr/>
        </p:nvCxnSpPr>
        <p:spPr>
          <a:xfrm>
            <a:off x="1300295" y="3810000"/>
            <a:ext cx="30302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A72D9079-66A4-44DA-B5FE-6049B3137641}"/>
              </a:ext>
            </a:extLst>
          </p:cNvPr>
          <p:cNvSpPr txBox="1"/>
          <p:nvPr/>
        </p:nvSpPr>
        <p:spPr>
          <a:xfrm>
            <a:off x="233496" y="3528536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DDFD5A0-EFD9-4156-AF72-88C7602014EB}"/>
              </a:ext>
            </a:extLst>
          </p:cNvPr>
          <p:cNvCxnSpPr/>
          <p:nvPr/>
        </p:nvCxnSpPr>
        <p:spPr>
          <a:xfrm>
            <a:off x="609600" y="2863335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AB34F881-E4EA-49FA-A22A-20026EAE1A95}"/>
              </a:ext>
            </a:extLst>
          </p:cNvPr>
          <p:cNvCxnSpPr/>
          <p:nvPr/>
        </p:nvCxnSpPr>
        <p:spPr>
          <a:xfrm>
            <a:off x="4343400" y="2621698"/>
            <a:ext cx="0" cy="24837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DD7566B3-24A9-4A92-8D8B-A27CBDE25B8A}"/>
              </a:ext>
            </a:extLst>
          </p:cNvPr>
          <p:cNvSpPr/>
          <p:nvPr/>
        </p:nvSpPr>
        <p:spPr>
          <a:xfrm rot="16200000">
            <a:off x="977511" y="5335424"/>
            <a:ext cx="178582" cy="4572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2FA0ED-E14C-4A92-AF84-DA3D646FD91C}"/>
              </a:ext>
            </a:extLst>
          </p:cNvPr>
          <p:cNvSpPr txBox="1"/>
          <p:nvPr/>
        </p:nvSpPr>
        <p:spPr>
          <a:xfrm>
            <a:off x="86064" y="5749611"/>
            <a:ext cx="197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High i/</a:t>
            </a:r>
            <a:r>
              <a:rPr lang="el-GR" dirty="0"/>
              <a:t>η</a:t>
            </a:r>
            <a:r>
              <a:rPr lang="fr-CH" dirty="0"/>
              <a:t> </a:t>
            </a:r>
            <a:r>
              <a:rPr lang="fr-CH" dirty="0" err="1"/>
              <a:t>instantaneous</a:t>
            </a:r>
            <a:r>
              <a:rPr lang="fr-CH" dirty="0"/>
              <a:t> </a:t>
            </a:r>
            <a:r>
              <a:rPr lang="fr-CH" dirty="0" err="1"/>
              <a:t>nucleation</a:t>
            </a:r>
            <a:endParaRPr lang="en-US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56009E6-AAE1-4296-AA97-2445211DB24E}"/>
              </a:ext>
            </a:extLst>
          </p:cNvPr>
          <p:cNvSpPr txBox="1"/>
          <p:nvPr/>
        </p:nvSpPr>
        <p:spPr>
          <a:xfrm>
            <a:off x="2600664" y="5723241"/>
            <a:ext cx="197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Lower</a:t>
            </a:r>
            <a:r>
              <a:rPr lang="fr-CH" dirty="0"/>
              <a:t> i/</a:t>
            </a:r>
            <a:r>
              <a:rPr lang="el-GR" dirty="0"/>
              <a:t>η</a:t>
            </a:r>
            <a:r>
              <a:rPr lang="fr-CH" dirty="0"/>
              <a:t> </a:t>
            </a:r>
          </a:p>
          <a:p>
            <a:pPr algn="ctr"/>
            <a:r>
              <a:rPr lang="fr-CH" dirty="0"/>
              <a:t>Compact </a:t>
            </a:r>
            <a:r>
              <a:rPr lang="fr-CH" dirty="0" err="1"/>
              <a:t>growth</a:t>
            </a:r>
            <a:endParaRPr lang="en-US" dirty="0"/>
          </a:p>
        </p:txBody>
      </p:sp>
      <p:sp>
        <p:nvSpPr>
          <p:cNvPr id="71" name="Accolade ouvrante 70">
            <a:extLst>
              <a:ext uri="{FF2B5EF4-FFF2-40B4-BE49-F238E27FC236}">
                <a16:creationId xmlns:a16="http://schemas.microsoft.com/office/drawing/2014/main" id="{563B40A5-BC10-48B3-9FCC-059BF693DDFA}"/>
              </a:ext>
            </a:extLst>
          </p:cNvPr>
          <p:cNvSpPr/>
          <p:nvPr/>
        </p:nvSpPr>
        <p:spPr>
          <a:xfrm rot="16200000">
            <a:off x="2746478" y="4041771"/>
            <a:ext cx="145846" cy="3048002"/>
          </a:xfrm>
          <a:prstGeom prst="leftBrace">
            <a:avLst>
              <a:gd name="adj1" fmla="val 8333"/>
              <a:gd name="adj2" fmla="val 7623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51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62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DC1303-A398-4447-BE45-20E69421EBEF}"/>
              </a:ext>
            </a:extLst>
          </p:cNvPr>
          <p:cNvSpPr txBox="1"/>
          <p:nvPr/>
        </p:nvSpPr>
        <p:spPr>
          <a:xfrm>
            <a:off x="381000" y="1600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 pulse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plating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7C395D7-B01A-43E8-8F7C-10EEBCED6BFC}"/>
              </a:ext>
            </a:extLst>
          </p:cNvPr>
          <p:cNvCxnSpPr/>
          <p:nvPr/>
        </p:nvCxnSpPr>
        <p:spPr>
          <a:xfrm>
            <a:off x="838200" y="2569107"/>
            <a:ext cx="0" cy="3312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23283A9-5965-4DB9-963F-C5319A244572}"/>
              </a:ext>
            </a:extLst>
          </p:cNvPr>
          <p:cNvCxnSpPr/>
          <p:nvPr/>
        </p:nvCxnSpPr>
        <p:spPr>
          <a:xfrm>
            <a:off x="1295400" y="2569107"/>
            <a:ext cx="0" cy="302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624904E-A3D9-4604-A3CA-704942243882}"/>
              </a:ext>
            </a:extLst>
          </p:cNvPr>
          <p:cNvCxnSpPr/>
          <p:nvPr/>
        </p:nvCxnSpPr>
        <p:spPr>
          <a:xfrm>
            <a:off x="609600" y="5332500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7E74DB1-CC5F-4052-8111-59C0CD619AF4}"/>
              </a:ext>
            </a:extLst>
          </p:cNvPr>
          <p:cNvCxnSpPr>
            <a:cxnSpLocks/>
          </p:cNvCxnSpPr>
          <p:nvPr/>
        </p:nvCxnSpPr>
        <p:spPr>
          <a:xfrm flipV="1">
            <a:off x="609600" y="2542314"/>
            <a:ext cx="0" cy="30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01B25AE-ACB8-4601-9155-13EEDD0E1BA9}"/>
              </a:ext>
            </a:extLst>
          </p:cNvPr>
          <p:cNvCxnSpPr>
            <a:cxnSpLocks/>
          </p:cNvCxnSpPr>
          <p:nvPr/>
        </p:nvCxnSpPr>
        <p:spPr>
          <a:xfrm>
            <a:off x="609600" y="5611501"/>
            <a:ext cx="4800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2D161A-2F86-4425-9EC6-F1A603950F9D}"/>
              </a:ext>
            </a:extLst>
          </p:cNvPr>
          <p:cNvCxnSpPr/>
          <p:nvPr/>
        </p:nvCxnSpPr>
        <p:spPr>
          <a:xfrm>
            <a:off x="609600" y="3352808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9781A-3FBB-4271-AA39-367B7BC03BDB}"/>
              </a:ext>
            </a:extLst>
          </p:cNvPr>
          <p:cNvSpPr txBox="1"/>
          <p:nvPr/>
        </p:nvSpPr>
        <p:spPr>
          <a:xfrm>
            <a:off x="448010" y="2225934"/>
            <a:ext cx="457200" cy="3202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10CE4D6-FA9E-4DCB-B84B-6F023EC4C861}"/>
              </a:ext>
            </a:extLst>
          </p:cNvPr>
          <p:cNvCxnSpPr>
            <a:cxnSpLocks/>
          </p:cNvCxnSpPr>
          <p:nvPr/>
        </p:nvCxnSpPr>
        <p:spPr>
          <a:xfrm>
            <a:off x="4343400" y="4132644"/>
            <a:ext cx="64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399F7A8-7C0D-4D0A-9F70-F31164577FB6}"/>
              </a:ext>
            </a:extLst>
          </p:cNvPr>
          <p:cNvCxnSpPr>
            <a:cxnSpLocks/>
          </p:cNvCxnSpPr>
          <p:nvPr/>
        </p:nvCxnSpPr>
        <p:spPr>
          <a:xfrm flipV="1">
            <a:off x="838200" y="2778633"/>
            <a:ext cx="0" cy="13540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E4B8B36-22DD-4C90-A755-1B38C43DCC29}"/>
              </a:ext>
            </a:extLst>
          </p:cNvPr>
          <p:cNvCxnSpPr>
            <a:cxnSpLocks/>
          </p:cNvCxnSpPr>
          <p:nvPr/>
        </p:nvCxnSpPr>
        <p:spPr>
          <a:xfrm>
            <a:off x="838200" y="2778633"/>
            <a:ext cx="4620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4328C72-3F95-4F7F-AB9C-47C6C56941EC}"/>
              </a:ext>
            </a:extLst>
          </p:cNvPr>
          <p:cNvSpPr txBox="1"/>
          <p:nvPr/>
        </p:nvSpPr>
        <p:spPr>
          <a:xfrm>
            <a:off x="5371801" y="5451374"/>
            <a:ext cx="457200" cy="320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endParaRPr lang="en-US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7BAF627-A0D1-45BE-9574-DF358914AE4B}"/>
              </a:ext>
            </a:extLst>
          </p:cNvPr>
          <p:cNvSpPr txBox="1"/>
          <p:nvPr/>
        </p:nvSpPr>
        <p:spPr>
          <a:xfrm>
            <a:off x="248322" y="254231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310106C-5ADE-45A9-9399-A4D4BCFE3447}"/>
              </a:ext>
            </a:extLst>
          </p:cNvPr>
          <p:cNvSpPr txBox="1"/>
          <p:nvPr/>
        </p:nvSpPr>
        <p:spPr>
          <a:xfrm>
            <a:off x="314661" y="5162256"/>
            <a:ext cx="3333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3DC053A-E359-4E08-B5F3-E9EEA4EB8BE6}"/>
              </a:ext>
            </a:extLst>
          </p:cNvPr>
          <p:cNvCxnSpPr/>
          <p:nvPr/>
        </p:nvCxnSpPr>
        <p:spPr>
          <a:xfrm>
            <a:off x="609600" y="4132644"/>
            <a:ext cx="228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B88FFBCB-C2F7-4E7C-80AF-DA560FAF199C}"/>
              </a:ext>
            </a:extLst>
          </p:cNvPr>
          <p:cNvSpPr txBox="1"/>
          <p:nvPr/>
        </p:nvSpPr>
        <p:spPr>
          <a:xfrm>
            <a:off x="4733200" y="5611500"/>
            <a:ext cx="4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</a:t>
            </a:r>
            <a:r>
              <a:rPr lang="fr-CH" baseline="-25000" dirty="0"/>
              <a:t>0</a:t>
            </a:r>
            <a:endParaRPr lang="en-US" dirty="0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BD3A35E-30F0-4B24-A692-646903A3A5B2}"/>
              </a:ext>
            </a:extLst>
          </p:cNvPr>
          <p:cNvCxnSpPr>
            <a:cxnSpLocks/>
          </p:cNvCxnSpPr>
          <p:nvPr/>
        </p:nvCxnSpPr>
        <p:spPr>
          <a:xfrm>
            <a:off x="1300295" y="2778633"/>
            <a:ext cx="0" cy="574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BD8DB5D-815E-473F-93E0-E716238DDF26}"/>
              </a:ext>
            </a:extLst>
          </p:cNvPr>
          <p:cNvCxnSpPr>
            <a:cxnSpLocks/>
          </p:cNvCxnSpPr>
          <p:nvPr/>
        </p:nvCxnSpPr>
        <p:spPr>
          <a:xfrm>
            <a:off x="1300295" y="3352808"/>
            <a:ext cx="26554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A72D9079-66A4-44DA-B5FE-6049B3137641}"/>
              </a:ext>
            </a:extLst>
          </p:cNvPr>
          <p:cNvSpPr txBox="1"/>
          <p:nvPr/>
        </p:nvSpPr>
        <p:spPr>
          <a:xfrm>
            <a:off x="233496" y="3108747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i</a:t>
            </a:r>
            <a:r>
              <a:rPr lang="fr-CH" baseline="-25000" dirty="0" err="1">
                <a:solidFill>
                  <a:srgbClr val="FF0000"/>
                </a:solidFill>
              </a:rPr>
              <a:t>cg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DDFD5A0-EFD9-4156-AF72-88C7602014EB}"/>
              </a:ext>
            </a:extLst>
          </p:cNvPr>
          <p:cNvCxnSpPr/>
          <p:nvPr/>
        </p:nvCxnSpPr>
        <p:spPr>
          <a:xfrm>
            <a:off x="609600" y="2778633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AB34F881-E4EA-49FA-A22A-20026EAE1A95}"/>
              </a:ext>
            </a:extLst>
          </p:cNvPr>
          <p:cNvCxnSpPr/>
          <p:nvPr/>
        </p:nvCxnSpPr>
        <p:spPr>
          <a:xfrm>
            <a:off x="3960602" y="2569107"/>
            <a:ext cx="0" cy="3312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DA7F923-9690-4173-9B14-62ADF903E83D}"/>
              </a:ext>
            </a:extLst>
          </p:cNvPr>
          <p:cNvCxnSpPr/>
          <p:nvPr/>
        </p:nvCxnSpPr>
        <p:spPr>
          <a:xfrm>
            <a:off x="4343400" y="2569107"/>
            <a:ext cx="0" cy="3312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E9DC212-7776-49B2-8388-3812F10738FE}"/>
              </a:ext>
            </a:extLst>
          </p:cNvPr>
          <p:cNvCxnSpPr>
            <a:cxnSpLocks/>
          </p:cNvCxnSpPr>
          <p:nvPr/>
        </p:nvCxnSpPr>
        <p:spPr>
          <a:xfrm flipH="1">
            <a:off x="3955707" y="3352808"/>
            <a:ext cx="0" cy="1981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118A3535-374F-4F83-A56A-577FCD7E4E61}"/>
              </a:ext>
            </a:extLst>
          </p:cNvPr>
          <p:cNvCxnSpPr>
            <a:cxnSpLocks/>
          </p:cNvCxnSpPr>
          <p:nvPr/>
        </p:nvCxnSpPr>
        <p:spPr>
          <a:xfrm>
            <a:off x="3960602" y="5334000"/>
            <a:ext cx="3827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F72EB8A1-5F66-4E80-99D3-1D0D854B4CBA}"/>
              </a:ext>
            </a:extLst>
          </p:cNvPr>
          <p:cNvCxnSpPr>
            <a:cxnSpLocks/>
          </p:cNvCxnSpPr>
          <p:nvPr/>
        </p:nvCxnSpPr>
        <p:spPr>
          <a:xfrm>
            <a:off x="4343400" y="4122526"/>
            <a:ext cx="0" cy="1211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189DDC8-D9BD-4CA4-9964-55C39629332D}"/>
              </a:ext>
            </a:extLst>
          </p:cNvPr>
          <p:cNvCxnSpPr/>
          <p:nvPr/>
        </p:nvCxnSpPr>
        <p:spPr>
          <a:xfrm>
            <a:off x="609600" y="4132644"/>
            <a:ext cx="4572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D3F558D9-BF45-438D-8CCD-243339F2D265}"/>
              </a:ext>
            </a:extLst>
          </p:cNvPr>
          <p:cNvSpPr txBox="1"/>
          <p:nvPr/>
        </p:nvSpPr>
        <p:spPr>
          <a:xfrm>
            <a:off x="314661" y="3962400"/>
            <a:ext cx="333339" cy="3202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i</a:t>
            </a:r>
            <a:r>
              <a:rPr lang="fr-CH" baseline="-25000" dirty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D943E2C-517D-4359-A94F-8A00D425635A}"/>
              </a:ext>
            </a:extLst>
          </p:cNvPr>
          <p:cNvSpPr txBox="1"/>
          <p:nvPr/>
        </p:nvSpPr>
        <p:spPr>
          <a:xfrm>
            <a:off x="2176100" y="5611500"/>
            <a:ext cx="4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t</a:t>
            </a:r>
            <a:r>
              <a:rPr lang="fr-CH" baseline="-25000" dirty="0" err="1"/>
              <a:t>c</a:t>
            </a:r>
            <a:endParaRPr lang="en-US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4C6EBCD-1167-4821-BCAF-90A15ED46F68}"/>
              </a:ext>
            </a:extLst>
          </p:cNvPr>
          <p:cNvSpPr txBox="1"/>
          <p:nvPr/>
        </p:nvSpPr>
        <p:spPr>
          <a:xfrm>
            <a:off x="3918346" y="5611500"/>
            <a:ext cx="4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</a:t>
            </a:r>
            <a:r>
              <a:rPr lang="fr-CH" baseline="-25000" dirty="0"/>
              <a:t>a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853111-2D5D-41E2-A987-7A687D9BB923}"/>
              </a:ext>
            </a:extLst>
          </p:cNvPr>
          <p:cNvSpPr txBox="1"/>
          <p:nvPr/>
        </p:nvSpPr>
        <p:spPr>
          <a:xfrm>
            <a:off x="1219200" y="596892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Electrocrystallization</a:t>
            </a:r>
            <a:endParaRPr lang="en-US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19055B9-601C-49C9-9BA9-377E8AD17FEA}"/>
              </a:ext>
            </a:extLst>
          </p:cNvPr>
          <p:cNvSpPr txBox="1"/>
          <p:nvPr/>
        </p:nvSpPr>
        <p:spPr>
          <a:xfrm>
            <a:off x="3137722" y="6391639"/>
            <a:ext cx="492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rgbClr val="FF0000"/>
                </a:solidFill>
              </a:rPr>
              <a:t>Electrodissolution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CH" i="1" dirty="0" err="1">
                <a:solidFill>
                  <a:srgbClr val="FF0000"/>
                </a:solidFill>
                <a:sym typeface="Wingdings" panose="05000000000000000000" pitchFamily="2" charset="2"/>
              </a:rPr>
              <a:t>overgrowth</a:t>
            </a:r>
            <a:r>
              <a:rPr lang="fr-CH" i="1" dirty="0">
                <a:solidFill>
                  <a:srgbClr val="FF0000"/>
                </a:solidFill>
                <a:sym typeface="Wingdings" panose="05000000000000000000" pitchFamily="2" charset="2"/>
              </a:rPr>
              <a:t> (</a:t>
            </a:r>
            <a:r>
              <a:rPr lang="fr-CH" i="1" dirty="0" err="1">
                <a:solidFill>
                  <a:srgbClr val="FF0000"/>
                </a:solidFill>
                <a:sym typeface="Wingdings" panose="05000000000000000000" pitchFamily="2" charset="2"/>
              </a:rPr>
              <a:t>edges</a:t>
            </a:r>
            <a:r>
              <a:rPr lang="fr-CH" i="1" dirty="0">
                <a:solidFill>
                  <a:srgbClr val="FF0000"/>
                </a:solidFill>
                <a:sym typeface="Wingdings" panose="05000000000000000000" pitchFamily="2" charset="2"/>
              </a:rPr>
              <a:t> and apex)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0262D6F-4812-4835-93E0-29BF2AFF1D95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4142546" y="5980832"/>
            <a:ext cx="7778" cy="383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370290B0-1397-46C5-9C1D-04AB50EF38AF}"/>
              </a:ext>
            </a:extLst>
          </p:cNvPr>
          <p:cNvSpPr txBox="1"/>
          <p:nvPr/>
        </p:nvSpPr>
        <p:spPr>
          <a:xfrm>
            <a:off x="4305301" y="5970198"/>
            <a:ext cx="145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Relaxation</a:t>
            </a:r>
            <a:endParaRPr lang="en-US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D3FD5264-6791-460C-9664-863D9EC6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34327" r="26667" b="15926"/>
          <a:stretch/>
        </p:blipFill>
        <p:spPr>
          <a:xfrm>
            <a:off x="5775293" y="3200403"/>
            <a:ext cx="3140106" cy="2578941"/>
          </a:xfrm>
          <a:prstGeom prst="rect">
            <a:avLst/>
          </a:prstGeom>
        </p:spPr>
      </p:pic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73B7914B-3330-47A2-B41C-C21002B1EE88}"/>
              </a:ext>
            </a:extLst>
          </p:cNvPr>
          <p:cNvSpPr/>
          <p:nvPr/>
        </p:nvSpPr>
        <p:spPr>
          <a:xfrm>
            <a:off x="6005632" y="4259542"/>
            <a:ext cx="689246" cy="393816"/>
          </a:xfrm>
          <a:custGeom>
            <a:avLst/>
            <a:gdLst>
              <a:gd name="connsiteX0" fmla="*/ 0 w 689246"/>
              <a:gd name="connsiteY0" fmla="*/ 0 h 393816"/>
              <a:gd name="connsiteX1" fmla="*/ 101090 w 689246"/>
              <a:gd name="connsiteY1" fmla="*/ 358408 h 393816"/>
              <a:gd name="connsiteX2" fmla="*/ 330838 w 689246"/>
              <a:gd name="connsiteY2" fmla="*/ 363003 h 393816"/>
              <a:gd name="connsiteX3" fmla="*/ 689246 w 689246"/>
              <a:gd name="connsiteY3" fmla="*/ 202179 h 39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246" h="393816">
                <a:moveTo>
                  <a:pt x="0" y="0"/>
                </a:moveTo>
                <a:cubicBezTo>
                  <a:pt x="22975" y="148954"/>
                  <a:pt x="45950" y="297908"/>
                  <a:pt x="101090" y="358408"/>
                </a:cubicBezTo>
                <a:cubicBezTo>
                  <a:pt x="156230" y="418908"/>
                  <a:pt x="232812" y="389041"/>
                  <a:pt x="330838" y="363003"/>
                </a:cubicBezTo>
                <a:cubicBezTo>
                  <a:pt x="428864" y="336965"/>
                  <a:pt x="559055" y="269572"/>
                  <a:pt x="689246" y="202179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2A4C1F3-D4E0-452E-BA68-D38365E6A147}"/>
              </a:ext>
            </a:extLst>
          </p:cNvPr>
          <p:cNvCxnSpPr/>
          <p:nvPr/>
        </p:nvCxnSpPr>
        <p:spPr>
          <a:xfrm>
            <a:off x="6005632" y="4572000"/>
            <a:ext cx="57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266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numéro de diapositive 11">
            <a:extLst>
              <a:ext uri="{FF2B5EF4-FFF2-40B4-BE49-F238E27FC236}">
                <a16:creationId xmlns:a16="http://schemas.microsoft.com/office/drawing/2014/main" id="{6DE88EDC-B26B-4C83-99BF-7CDBD5E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63</a:t>
            </a:fld>
            <a:endParaRPr lang="en-US" sz="1400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DF21BA44-583A-4AFB-A12A-DEAA5206341A}"/>
              </a:ext>
            </a:extLst>
          </p:cNvPr>
          <p:cNvSpPr txBox="1"/>
          <p:nvPr/>
        </p:nvSpPr>
        <p:spPr>
          <a:xfrm>
            <a:off x="1628458" y="914400"/>
            <a:ext cx="58870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Pulse and reverse pulse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plating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F8DF934F-FF0C-4F9F-95D8-A14DA93DB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2" y="213757"/>
            <a:ext cx="73151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V) </a:t>
            </a:r>
            <a:r>
              <a:rPr lang="fr-CH" spc="-5" dirty="0" err="1"/>
              <a:t>Effect</a:t>
            </a:r>
            <a:r>
              <a:rPr lang="fr-CH" spc="-5" dirty="0"/>
              <a:t> of </a:t>
            </a:r>
            <a:r>
              <a:rPr lang="fr-CH" spc="-5" dirty="0" err="1"/>
              <a:t>electroplating</a:t>
            </a:r>
            <a:r>
              <a:rPr lang="fr-CH" spc="-5" dirty="0"/>
              <a:t> </a:t>
            </a:r>
            <a:r>
              <a:rPr lang="fr-CH" spc="-5" dirty="0" err="1"/>
              <a:t>parameters</a:t>
            </a:r>
            <a:endParaRPr lang="fr-CH" spc="-5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DC1303-A398-4447-BE45-20E69421EBEF}"/>
              </a:ext>
            </a:extLst>
          </p:cNvPr>
          <p:cNvSpPr txBox="1"/>
          <p:nvPr/>
        </p:nvSpPr>
        <p:spPr>
          <a:xfrm>
            <a:off x="381000" y="1600200"/>
            <a:ext cx="8534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pulse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plating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fr-CH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H" sz="2000" dirty="0"/>
              <a:t>More </a:t>
            </a:r>
            <a:r>
              <a:rPr lang="fr-CH" sz="2000" dirty="0" err="1"/>
              <a:t>parameters</a:t>
            </a:r>
            <a:r>
              <a:rPr lang="fr-CH" sz="2000" dirty="0"/>
              <a:t> to control the </a:t>
            </a:r>
            <a:r>
              <a:rPr lang="fr-CH" sz="2000" dirty="0" err="1"/>
              <a:t>morphology</a:t>
            </a:r>
            <a:r>
              <a:rPr lang="fr-CH" sz="2000" dirty="0"/>
              <a:t> and microstructure</a:t>
            </a:r>
          </a:p>
          <a:p>
            <a:endParaRPr lang="fr-CH" sz="1400" dirty="0"/>
          </a:p>
          <a:p>
            <a:r>
              <a:rPr lang="fr-CH" sz="2000" dirty="0"/>
              <a:t>Possible to tune the micro- and </a:t>
            </a:r>
            <a:r>
              <a:rPr lang="fr-CH" sz="2000" dirty="0" err="1"/>
              <a:t>macrothrowing</a:t>
            </a:r>
            <a:r>
              <a:rPr lang="fr-CH" sz="2000" dirty="0"/>
              <a:t> </a:t>
            </a:r>
            <a:r>
              <a:rPr lang="fr-CH" sz="2000" dirty="0" err="1"/>
              <a:t>powers</a:t>
            </a:r>
            <a:r>
              <a:rPr lang="fr-CH" sz="2000" dirty="0"/>
              <a:t>: </a:t>
            </a:r>
            <a:r>
              <a:rPr lang="fr-CH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leveling</a:t>
            </a:r>
            <a:r>
              <a:rPr lang="fr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</a:t>
            </a:r>
            <a:r>
              <a:rPr lang="fr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levelers</a:t>
            </a:r>
            <a:endParaRPr lang="fr-CH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H" sz="2000" dirty="0"/>
              <a:t>A </a:t>
            </a:r>
            <a:r>
              <a:rPr lang="fr-CH" sz="2000" dirty="0" err="1"/>
              <a:t>way</a:t>
            </a:r>
            <a:r>
              <a:rPr lang="fr-CH" sz="2000" dirty="0"/>
              <a:t> to </a:t>
            </a:r>
            <a:r>
              <a:rPr lang="fr-CH" sz="2000" dirty="0" err="1"/>
              <a:t>simultaneously</a:t>
            </a:r>
            <a:r>
              <a:rPr lang="fr-CH" sz="2000" dirty="0"/>
              <a:t> control grain size and </a:t>
            </a:r>
            <a:r>
              <a:rPr lang="fr-CH" sz="2000" dirty="0" err="1"/>
              <a:t>internal</a:t>
            </a:r>
            <a:r>
              <a:rPr lang="fr-CH" sz="2000" dirty="0"/>
              <a:t> stress</a:t>
            </a:r>
          </a:p>
          <a:p>
            <a:endParaRPr lang="fr-CH" sz="2000" dirty="0"/>
          </a:p>
          <a:p>
            <a:endParaRPr lang="fr-CH" sz="2000" dirty="0"/>
          </a:p>
          <a:p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 of pulse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plating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fr-CH" sz="2000" dirty="0"/>
          </a:p>
          <a:p>
            <a:r>
              <a:rPr lang="fr-CH" sz="2000" dirty="0"/>
              <a:t>More </a:t>
            </a:r>
            <a:r>
              <a:rPr lang="fr-CH" sz="2000" dirty="0" err="1"/>
              <a:t>parameters</a:t>
            </a:r>
            <a:r>
              <a:rPr lang="fr-CH" sz="2000" dirty="0"/>
              <a:t> = more </a:t>
            </a:r>
            <a:r>
              <a:rPr lang="fr-CH" sz="2000" dirty="0" err="1"/>
              <a:t>complexity</a:t>
            </a:r>
            <a:endParaRPr lang="fr-CH" sz="2000" dirty="0"/>
          </a:p>
          <a:p>
            <a:endParaRPr lang="fr-CH" sz="1400" dirty="0"/>
          </a:p>
          <a:p>
            <a:r>
              <a:rPr lang="fr-CH" sz="2000" dirty="0"/>
              <a:t>Slow </a:t>
            </a:r>
            <a:r>
              <a:rPr lang="fr-CH" sz="2000" dirty="0" err="1"/>
              <a:t>electrodeposition</a:t>
            </a:r>
            <a:r>
              <a:rPr lang="fr-CH" sz="2000" dirty="0"/>
              <a:t> </a:t>
            </a:r>
          </a:p>
          <a:p>
            <a:endParaRPr lang="fr-CH" sz="2000" dirty="0"/>
          </a:p>
          <a:p>
            <a:r>
              <a:rPr lang="fr-CH" sz="2000" dirty="0" err="1"/>
              <a:t>Lower</a:t>
            </a:r>
            <a:r>
              <a:rPr lang="fr-CH" sz="2000" dirty="0"/>
              <a:t> </a:t>
            </a:r>
            <a:r>
              <a:rPr lang="fr-CH" sz="2000" dirty="0" err="1"/>
              <a:t>efficiencies</a:t>
            </a:r>
            <a:endParaRPr lang="fr-CH" sz="2000" dirty="0"/>
          </a:p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88119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5) Coordination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number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neighbouring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metal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atoms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7</a:t>
            </a:fld>
            <a:endParaRPr lang="en-US" sz="14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ED9D40-5DD4-4734-89AD-38147D7FA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13" t="51723" r="30592" b="40980"/>
          <a:stretch/>
        </p:blipFill>
        <p:spPr>
          <a:xfrm>
            <a:off x="715800" y="5817313"/>
            <a:ext cx="2789400" cy="6858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2FD532-464F-45B7-A0E5-2B2E15485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65" t="40340" r="31960" b="48612"/>
          <a:stretch/>
        </p:blipFill>
        <p:spPr>
          <a:xfrm>
            <a:off x="152400" y="4371880"/>
            <a:ext cx="2819399" cy="10383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7706213-6DCC-4440-8B4E-B0937861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71" t="29896" r="34691" b="60958"/>
          <a:stretch/>
        </p:blipFill>
        <p:spPr>
          <a:xfrm>
            <a:off x="304800" y="3048000"/>
            <a:ext cx="2362201" cy="8595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A23D4B-989A-45DC-BE5A-E9E6315B2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8" t="20685" r="35394" b="70169"/>
          <a:stretch/>
        </p:blipFill>
        <p:spPr>
          <a:xfrm>
            <a:off x="715800" y="1752600"/>
            <a:ext cx="1981201" cy="85953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E880C18-8637-4C25-BF4D-BBF7731BD8C0}"/>
              </a:ext>
            </a:extLst>
          </p:cNvPr>
          <p:cNvSpPr txBox="1"/>
          <p:nvPr/>
        </p:nvSpPr>
        <p:spPr>
          <a:xfrm>
            <a:off x="3886200" y="5985942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/>
              <a:t>Adion</a:t>
            </a:r>
            <a:r>
              <a:rPr lang="fr-CH" sz="2000" dirty="0"/>
              <a:t> at a surface </a:t>
            </a:r>
            <a:r>
              <a:rPr lang="fr-CH" sz="2000" dirty="0" err="1"/>
              <a:t>vacancy</a:t>
            </a:r>
            <a:r>
              <a:rPr lang="fr-CH" sz="2000" dirty="0"/>
              <a:t>: C.N. = 9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68CF68-1C8F-4F51-A89C-9817D59F9151}"/>
              </a:ext>
            </a:extLst>
          </p:cNvPr>
          <p:cNvSpPr txBox="1"/>
          <p:nvPr/>
        </p:nvSpPr>
        <p:spPr>
          <a:xfrm>
            <a:off x="3886200" y="1948934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/>
              <a:t>Adion</a:t>
            </a:r>
            <a:r>
              <a:rPr lang="fr-CH" sz="2000" dirty="0"/>
              <a:t> at a plane surface site: C.N.=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61B8342-9CCF-4EE9-B4E4-E1C9BBDD1BC1}"/>
              </a:ext>
            </a:extLst>
          </p:cNvPr>
          <p:cNvSpPr txBox="1"/>
          <p:nvPr/>
        </p:nvSpPr>
        <p:spPr>
          <a:xfrm>
            <a:off x="3886200" y="31242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/>
              <a:t>Adion</a:t>
            </a:r>
            <a:r>
              <a:rPr lang="fr-CH" sz="2000" dirty="0"/>
              <a:t> at a </a:t>
            </a:r>
            <a:r>
              <a:rPr lang="fr-CH" sz="2000" dirty="0" err="1"/>
              <a:t>monoatomic</a:t>
            </a:r>
            <a:r>
              <a:rPr lang="fr-CH" sz="2000" dirty="0"/>
              <a:t> </a:t>
            </a:r>
            <a:r>
              <a:rPr lang="fr-CH" sz="2000" dirty="0" err="1"/>
              <a:t>ledge</a:t>
            </a:r>
            <a:r>
              <a:rPr lang="fr-CH" sz="2000" dirty="0"/>
              <a:t> site: C.N. = 5</a:t>
            </a:r>
          </a:p>
          <a:p>
            <a:r>
              <a:rPr lang="fr-CH" sz="2000" dirty="0" err="1"/>
              <a:t>Adion</a:t>
            </a:r>
            <a:r>
              <a:rPr lang="fr-CH" sz="2000" dirty="0"/>
              <a:t> at a </a:t>
            </a:r>
            <a:r>
              <a:rPr lang="fr-CH" sz="2000" dirty="0" err="1"/>
              <a:t>polyatomic</a:t>
            </a:r>
            <a:r>
              <a:rPr lang="fr-CH" sz="2000" dirty="0"/>
              <a:t> </a:t>
            </a:r>
            <a:r>
              <a:rPr lang="fr-CH" sz="2000" dirty="0" err="1"/>
              <a:t>ledge</a:t>
            </a:r>
            <a:r>
              <a:rPr lang="fr-CH" sz="2000" dirty="0"/>
              <a:t> site: C.N. = 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95C69C2-A596-4410-8658-80C75297E0CF}"/>
              </a:ext>
            </a:extLst>
          </p:cNvPr>
          <p:cNvSpPr txBox="1"/>
          <p:nvPr/>
        </p:nvSpPr>
        <p:spPr>
          <a:xfrm>
            <a:off x="3886200" y="4473714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/>
              <a:t>Adion</a:t>
            </a:r>
            <a:r>
              <a:rPr lang="fr-CH" sz="2000" dirty="0"/>
              <a:t> at </a:t>
            </a:r>
            <a:r>
              <a:rPr lang="fr-CH" sz="2000" dirty="0" err="1"/>
              <a:t>kink</a:t>
            </a:r>
            <a:r>
              <a:rPr lang="fr-CH" sz="2000" dirty="0"/>
              <a:t> sites: C.N. = 5 or 6</a:t>
            </a:r>
          </a:p>
          <a:p>
            <a:r>
              <a:rPr lang="fr-CH" sz="2000" dirty="0" err="1"/>
              <a:t>Adion</a:t>
            </a:r>
            <a:r>
              <a:rPr lang="fr-CH" sz="2000" dirty="0"/>
              <a:t> at </a:t>
            </a:r>
            <a:r>
              <a:rPr lang="fr-CH" sz="2000" dirty="0" err="1"/>
              <a:t>edge</a:t>
            </a:r>
            <a:r>
              <a:rPr lang="fr-CH" sz="2000" dirty="0"/>
              <a:t> </a:t>
            </a:r>
            <a:r>
              <a:rPr lang="fr-CH" sz="2000" dirty="0" err="1"/>
              <a:t>vacancy</a:t>
            </a:r>
            <a:r>
              <a:rPr lang="fr-CH" sz="2000" dirty="0"/>
              <a:t> sites: C.N. = 7 or 8</a:t>
            </a:r>
          </a:p>
        </p:txBody>
      </p:sp>
    </p:spTree>
    <p:extLst>
      <p:ext uri="{BB962C8B-B14F-4D97-AF65-F5344CB8AC3E}">
        <p14:creationId xmlns:p14="http://schemas.microsoft.com/office/powerpoint/2010/main" val="208203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4">
            <a:extLst>
              <a:ext uri="{FF2B5EF4-FFF2-40B4-BE49-F238E27FC236}">
                <a16:creationId xmlns:a16="http://schemas.microsoft.com/office/drawing/2014/main" id="{E56F0AD0-EBF4-4C28-A4F7-C5A4E0965345}"/>
              </a:ext>
            </a:extLst>
          </p:cNvPr>
          <p:cNvGrpSpPr/>
          <p:nvPr/>
        </p:nvGrpSpPr>
        <p:grpSpPr>
          <a:xfrm>
            <a:off x="4495800" y="3454134"/>
            <a:ext cx="4648354" cy="3251466"/>
            <a:chOff x="3987319" y="2420887"/>
            <a:chExt cx="5156835" cy="4030979"/>
          </a:xfrm>
        </p:grpSpPr>
        <p:pic>
          <p:nvPicPr>
            <p:cNvPr id="25" name="object 5">
              <a:extLst>
                <a:ext uri="{FF2B5EF4-FFF2-40B4-BE49-F238E27FC236}">
                  <a16:creationId xmlns:a16="http://schemas.microsoft.com/office/drawing/2014/main" id="{66BA020A-47E9-4FED-BEB1-381EA596251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7319" y="2420887"/>
              <a:ext cx="5156680" cy="4030674"/>
            </a:xfrm>
            <a:prstGeom prst="rect">
              <a:avLst/>
            </a:prstGeom>
          </p:spPr>
        </p:pic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87491E9D-8196-4036-BFF0-A1A4E93EEFB7}"/>
                </a:ext>
              </a:extLst>
            </p:cNvPr>
            <p:cNvSpPr/>
            <p:nvPr/>
          </p:nvSpPr>
          <p:spPr>
            <a:xfrm>
              <a:off x="6086904" y="2779190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5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5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5CAC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A50D53DB-AA07-4FC3-ACF1-C7534FAA751C}"/>
                </a:ext>
              </a:extLst>
            </p:cNvPr>
            <p:cNvSpPr/>
            <p:nvPr/>
          </p:nvSpPr>
          <p:spPr>
            <a:xfrm>
              <a:off x="4659321" y="3590221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89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5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5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EF5B1457-0A48-418F-BB46-2894287C79A4}"/>
                </a:ext>
              </a:extLst>
            </p:cNvPr>
            <p:cNvSpPr/>
            <p:nvPr/>
          </p:nvSpPr>
          <p:spPr>
            <a:xfrm>
              <a:off x="6302927" y="3526180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5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5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9F9F9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C70ACF12-E8D8-4D14-89C2-8A0F00259282}"/>
                </a:ext>
              </a:extLst>
            </p:cNvPr>
            <p:cNvSpPr/>
            <p:nvPr/>
          </p:nvSpPr>
          <p:spPr>
            <a:xfrm>
              <a:off x="7311040" y="5085179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6F2F9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59FDEB35-8D69-4E7C-B6B0-06644206EAB8}"/>
                </a:ext>
              </a:extLst>
            </p:cNvPr>
            <p:cNvSpPr/>
            <p:nvPr/>
          </p:nvSpPr>
          <p:spPr>
            <a:xfrm>
              <a:off x="5701276" y="4725139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89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00AF5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B1C4DF13-5C0C-4386-8631-E175FE51A3E7}"/>
                </a:ext>
              </a:extLst>
            </p:cNvPr>
            <p:cNvSpPr/>
            <p:nvPr/>
          </p:nvSpPr>
          <p:spPr>
            <a:xfrm>
              <a:off x="5917736" y="4246260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FF404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">
              <a:extLst>
                <a:ext uri="{FF2B5EF4-FFF2-40B4-BE49-F238E27FC236}">
                  <a16:creationId xmlns:a16="http://schemas.microsoft.com/office/drawing/2014/main" id="{8F423479-5209-43D7-B376-1C87DD5BE30F}"/>
                </a:ext>
              </a:extLst>
            </p:cNvPr>
            <p:cNvSpPr/>
            <p:nvPr/>
          </p:nvSpPr>
          <p:spPr>
            <a:xfrm>
              <a:off x="6851670" y="4005058"/>
              <a:ext cx="770890" cy="720090"/>
            </a:xfrm>
            <a:custGeom>
              <a:avLst/>
              <a:gdLst/>
              <a:ahLst/>
              <a:cxnLst/>
              <a:rect l="l" t="t" r="r" b="b"/>
              <a:pathLst>
                <a:path w="770890" h="720089">
                  <a:moveTo>
                    <a:pt x="385191" y="0"/>
                  </a:moveTo>
                  <a:lnTo>
                    <a:pt x="336872" y="2805"/>
                  </a:lnTo>
                  <a:lnTo>
                    <a:pt x="290346" y="10996"/>
                  </a:lnTo>
                  <a:lnTo>
                    <a:pt x="245971" y="24235"/>
                  </a:lnTo>
                  <a:lnTo>
                    <a:pt x="204109" y="42185"/>
                  </a:lnTo>
                  <a:lnTo>
                    <a:pt x="165121" y="64509"/>
                  </a:lnTo>
                  <a:lnTo>
                    <a:pt x="129369" y="90868"/>
                  </a:lnTo>
                  <a:lnTo>
                    <a:pt x="97212" y="120926"/>
                  </a:lnTo>
                  <a:lnTo>
                    <a:pt x="69012" y="154345"/>
                  </a:lnTo>
                  <a:lnTo>
                    <a:pt x="45130" y="190787"/>
                  </a:lnTo>
                  <a:lnTo>
                    <a:pt x="25927" y="229916"/>
                  </a:lnTo>
                  <a:lnTo>
                    <a:pt x="11763" y="271393"/>
                  </a:lnTo>
                  <a:lnTo>
                    <a:pt x="3001" y="314882"/>
                  </a:lnTo>
                  <a:lnTo>
                    <a:pt x="0" y="360044"/>
                  </a:lnTo>
                  <a:lnTo>
                    <a:pt x="3001" y="405207"/>
                  </a:lnTo>
                  <a:lnTo>
                    <a:pt x="11763" y="448696"/>
                  </a:lnTo>
                  <a:lnTo>
                    <a:pt x="25927" y="490173"/>
                  </a:lnTo>
                  <a:lnTo>
                    <a:pt x="45130" y="529302"/>
                  </a:lnTo>
                  <a:lnTo>
                    <a:pt x="69012" y="565744"/>
                  </a:lnTo>
                  <a:lnTo>
                    <a:pt x="97212" y="599163"/>
                  </a:lnTo>
                  <a:lnTo>
                    <a:pt x="129369" y="629221"/>
                  </a:lnTo>
                  <a:lnTo>
                    <a:pt x="165121" y="655580"/>
                  </a:lnTo>
                  <a:lnTo>
                    <a:pt x="204109" y="677904"/>
                  </a:lnTo>
                  <a:lnTo>
                    <a:pt x="245971" y="695854"/>
                  </a:lnTo>
                  <a:lnTo>
                    <a:pt x="290346" y="709093"/>
                  </a:lnTo>
                  <a:lnTo>
                    <a:pt x="336872" y="717284"/>
                  </a:lnTo>
                  <a:lnTo>
                    <a:pt x="385191" y="720090"/>
                  </a:lnTo>
                  <a:lnTo>
                    <a:pt x="433509" y="717284"/>
                  </a:lnTo>
                  <a:lnTo>
                    <a:pt x="480035" y="709093"/>
                  </a:lnTo>
                  <a:lnTo>
                    <a:pt x="524410" y="695854"/>
                  </a:lnTo>
                  <a:lnTo>
                    <a:pt x="566272" y="677904"/>
                  </a:lnTo>
                  <a:lnTo>
                    <a:pt x="605260" y="655580"/>
                  </a:lnTo>
                  <a:lnTo>
                    <a:pt x="641012" y="629221"/>
                  </a:lnTo>
                  <a:lnTo>
                    <a:pt x="673169" y="599163"/>
                  </a:lnTo>
                  <a:lnTo>
                    <a:pt x="701369" y="565744"/>
                  </a:lnTo>
                  <a:lnTo>
                    <a:pt x="725251" y="529302"/>
                  </a:lnTo>
                  <a:lnTo>
                    <a:pt x="744454" y="490173"/>
                  </a:lnTo>
                  <a:lnTo>
                    <a:pt x="758618" y="448696"/>
                  </a:lnTo>
                  <a:lnTo>
                    <a:pt x="767380" y="405207"/>
                  </a:lnTo>
                  <a:lnTo>
                    <a:pt x="770382" y="360044"/>
                  </a:lnTo>
                  <a:lnTo>
                    <a:pt x="767380" y="314882"/>
                  </a:lnTo>
                  <a:lnTo>
                    <a:pt x="758618" y="271393"/>
                  </a:lnTo>
                  <a:lnTo>
                    <a:pt x="744454" y="229916"/>
                  </a:lnTo>
                  <a:lnTo>
                    <a:pt x="725251" y="190787"/>
                  </a:lnTo>
                  <a:lnTo>
                    <a:pt x="701369" y="154345"/>
                  </a:lnTo>
                  <a:lnTo>
                    <a:pt x="673169" y="120926"/>
                  </a:lnTo>
                  <a:lnTo>
                    <a:pt x="641012" y="90868"/>
                  </a:lnTo>
                  <a:lnTo>
                    <a:pt x="605260" y="64509"/>
                  </a:lnTo>
                  <a:lnTo>
                    <a:pt x="566272" y="42185"/>
                  </a:lnTo>
                  <a:lnTo>
                    <a:pt x="524410" y="24235"/>
                  </a:lnTo>
                  <a:lnTo>
                    <a:pt x="480035" y="10996"/>
                  </a:lnTo>
                  <a:lnTo>
                    <a:pt x="433509" y="2805"/>
                  </a:lnTo>
                  <a:lnTo>
                    <a:pt x="385191" y="0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Consequence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on 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electrical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activation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energy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AC164CAD-7F46-4541-89CC-6010B2B0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8</a:t>
            </a:fld>
            <a:endParaRPr lang="en-US" sz="1400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CD282DF-EBF6-4829-9758-EFFD1A8413E1}"/>
              </a:ext>
            </a:extLst>
          </p:cNvPr>
          <p:cNvSpPr txBox="1"/>
          <p:nvPr/>
        </p:nvSpPr>
        <p:spPr>
          <a:xfrm>
            <a:off x="271145" y="1595369"/>
            <a:ext cx="8827770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93620" marR="205104" indent="-1686560" algn="ctr">
              <a:lnSpc>
                <a:spcPct val="100000"/>
              </a:lnSpc>
              <a:spcBef>
                <a:spcPts val="95"/>
              </a:spcBef>
            </a:pPr>
            <a:r>
              <a:rPr lang="fr-CH" sz="2500" spc="-5" dirty="0">
                <a:latin typeface="Arial"/>
                <a:cs typeface="Arial"/>
              </a:rPr>
              <a:t>The </a:t>
            </a:r>
            <a:r>
              <a:rPr lang="fr-CH" sz="2500" spc="-5" dirty="0" err="1">
                <a:latin typeface="Arial"/>
                <a:cs typeface="Arial"/>
              </a:rPr>
              <a:t>electrical</a:t>
            </a:r>
            <a:r>
              <a:rPr lang="fr-CH" sz="2500" spc="-5" dirty="0">
                <a:latin typeface="Arial"/>
                <a:cs typeface="Arial"/>
              </a:rPr>
              <a:t> activation </a:t>
            </a:r>
            <a:r>
              <a:rPr lang="fr-CH" sz="2500" spc="-5" dirty="0" err="1">
                <a:latin typeface="Arial"/>
                <a:cs typeface="Arial"/>
              </a:rPr>
              <a:t>energy</a:t>
            </a:r>
            <a:r>
              <a:rPr lang="fr-CH" sz="2500" spc="-5" dirty="0">
                <a:latin typeface="Arial"/>
                <a:cs typeface="Arial"/>
              </a:rPr>
              <a:t> </a:t>
            </a:r>
            <a:r>
              <a:rPr lang="fr-CH" sz="2500" spc="-5" dirty="0" err="1">
                <a:latin typeface="Arial"/>
                <a:cs typeface="Arial"/>
              </a:rPr>
              <a:t>depends</a:t>
            </a:r>
            <a:r>
              <a:rPr lang="fr-CH" sz="2500" spc="-5" dirty="0">
                <a:latin typeface="Arial"/>
                <a:cs typeface="Arial"/>
              </a:rPr>
              <a:t> on surface site</a:t>
            </a:r>
            <a:endParaRPr sz="1950" baseline="25641" dirty="0">
              <a:latin typeface="Arial"/>
              <a:cs typeface="Arial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5F1BCF11-8432-428D-9D36-CBCA57B1BC27}"/>
              </a:ext>
            </a:extLst>
          </p:cNvPr>
          <p:cNvSpPr txBox="1"/>
          <p:nvPr/>
        </p:nvSpPr>
        <p:spPr>
          <a:xfrm>
            <a:off x="271145" y="3792188"/>
            <a:ext cx="4224655" cy="24051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98195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6FC0"/>
                </a:solidFill>
                <a:latin typeface="Arial"/>
                <a:cs typeface="Arial"/>
              </a:rPr>
              <a:t>Perfect flat</a:t>
            </a:r>
            <a:r>
              <a:rPr sz="22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Arial"/>
                <a:cs typeface="Arial"/>
              </a:rPr>
              <a:t>face,terrace </a:t>
            </a:r>
            <a:r>
              <a:rPr sz="22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C000"/>
                </a:solidFill>
                <a:latin typeface="Arial"/>
                <a:cs typeface="Arial"/>
              </a:rPr>
              <a:t>Emerging</a:t>
            </a:r>
            <a:r>
              <a:rPr sz="22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C000"/>
                </a:solidFill>
                <a:latin typeface="Arial"/>
                <a:cs typeface="Arial"/>
              </a:rPr>
              <a:t>screw dislocation </a:t>
            </a:r>
            <a:r>
              <a:rPr sz="2200" spc="-59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9F9F9F"/>
                </a:solidFill>
                <a:latin typeface="Arial"/>
                <a:cs typeface="Arial"/>
              </a:rPr>
              <a:t>Vacancy</a:t>
            </a:r>
            <a:r>
              <a:rPr sz="220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F9F9F"/>
                </a:solidFill>
                <a:latin typeface="Arial"/>
                <a:cs typeface="Arial"/>
              </a:rPr>
              <a:t>in</a:t>
            </a:r>
            <a:r>
              <a:rPr sz="2200" spc="-1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F9F9F"/>
                </a:solidFill>
                <a:latin typeface="Arial"/>
                <a:cs typeface="Arial"/>
              </a:rPr>
              <a:t>the</a:t>
            </a:r>
            <a:r>
              <a:rPr sz="2200" spc="1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F9F9F"/>
                </a:solidFill>
                <a:latin typeface="Arial"/>
                <a:cs typeface="Arial"/>
              </a:rPr>
              <a:t>terrace </a:t>
            </a:r>
            <a:r>
              <a:rPr sz="2200" dirty="0">
                <a:solidFill>
                  <a:srgbClr val="9F9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6F2F9F"/>
                </a:solidFill>
                <a:latin typeface="Arial"/>
                <a:cs typeface="Arial"/>
              </a:rPr>
              <a:t>Adatom</a:t>
            </a:r>
            <a:r>
              <a:rPr sz="22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6F2F9F"/>
                </a:solidFill>
                <a:latin typeface="Arial"/>
                <a:cs typeface="Arial"/>
              </a:rPr>
              <a:t>in the terrace</a:t>
            </a:r>
            <a:endParaRPr sz="2200" dirty="0">
              <a:latin typeface="Arial"/>
              <a:cs typeface="Arial"/>
            </a:endParaRPr>
          </a:p>
          <a:p>
            <a:pPr marL="12700" marR="5080" indent="-635">
              <a:lnSpc>
                <a:spcPts val="2640"/>
              </a:lnSpc>
              <a:spcBef>
                <a:spcPts val="85"/>
              </a:spcBef>
            </a:pPr>
            <a:r>
              <a:rPr lang="en-US" sz="2200" spc="-5" dirty="0">
                <a:solidFill>
                  <a:srgbClr val="00AF50"/>
                </a:solidFill>
                <a:latin typeface="Arial"/>
                <a:cs typeface="Arial"/>
              </a:rPr>
              <a:t>A </a:t>
            </a:r>
            <a:r>
              <a:rPr lang="en-US" sz="2200" spc="-60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lang="en-US" sz="2200" spc="-5" dirty="0">
                <a:solidFill>
                  <a:srgbClr val="00AF50"/>
                </a:solidFill>
                <a:latin typeface="Arial"/>
                <a:cs typeface="Arial"/>
              </a:rPr>
              <a:t>ledge: m</a:t>
            </a:r>
            <a:r>
              <a:rPr sz="2200" spc="-5" dirty="0">
                <a:solidFill>
                  <a:srgbClr val="00AF50"/>
                </a:solidFill>
                <a:latin typeface="Arial"/>
                <a:cs typeface="Arial"/>
              </a:rPr>
              <a:t>onoatomic</a:t>
            </a:r>
            <a:r>
              <a:rPr sz="2200" spc="3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AF50"/>
                </a:solidFill>
                <a:latin typeface="Arial"/>
                <a:cs typeface="Arial"/>
              </a:rPr>
              <a:t>step </a:t>
            </a:r>
            <a:endParaRPr lang="fr-CH" sz="2200" spc="-5" dirty="0">
              <a:solidFill>
                <a:srgbClr val="00AF50"/>
              </a:solidFill>
              <a:latin typeface="Arial"/>
              <a:cs typeface="Arial"/>
            </a:endParaRPr>
          </a:p>
          <a:p>
            <a:pPr marL="12700" marR="5080" indent="-635">
              <a:lnSpc>
                <a:spcPts val="2640"/>
              </a:lnSpc>
              <a:spcBef>
                <a:spcPts val="85"/>
              </a:spcBef>
            </a:pPr>
            <a:r>
              <a:rPr sz="2200" spc="-30" dirty="0">
                <a:solidFill>
                  <a:srgbClr val="FF0000"/>
                </a:solidFill>
                <a:latin typeface="Arial"/>
                <a:cs typeface="Arial"/>
              </a:rPr>
              <a:t>Vacancy</a:t>
            </a: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22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2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ledge </a:t>
            </a: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fr-CH" sz="2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 marR="5080" indent="-635">
              <a:lnSpc>
                <a:spcPts val="2640"/>
              </a:lnSpc>
              <a:spcBef>
                <a:spcPts val="85"/>
              </a:spcBef>
            </a:pPr>
            <a:r>
              <a:rPr sz="2200" spc="-5" dirty="0">
                <a:solidFill>
                  <a:srgbClr val="92D050"/>
                </a:solidFill>
                <a:latin typeface="Arial"/>
                <a:cs typeface="Arial"/>
              </a:rPr>
              <a:t>Kink:</a:t>
            </a:r>
            <a:r>
              <a:rPr sz="2200" spc="-2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92D050"/>
                </a:solidFill>
                <a:latin typeface="Arial"/>
                <a:cs typeface="Arial"/>
              </a:rPr>
              <a:t>a ledge in the ledge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574FBD9C-7479-4BB2-A737-8215DD7F0CDC}"/>
              </a:ext>
            </a:extLst>
          </p:cNvPr>
          <p:cNvSpPr txBox="1"/>
          <p:nvPr/>
        </p:nvSpPr>
        <p:spPr>
          <a:xfrm>
            <a:off x="4529549" y="6201177"/>
            <a:ext cx="18586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Simple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defects</a:t>
            </a:r>
            <a:endParaRPr sz="22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04E4EA7B-59A1-4BA4-9A0E-4C318AA0AAA1}"/>
                  </a:ext>
                </a:extLst>
              </p:cNvPr>
              <p:cNvSpPr txBox="1"/>
              <p:nvPr/>
            </p:nvSpPr>
            <p:spPr>
              <a:xfrm>
                <a:off x="381000" y="2740625"/>
                <a:ext cx="80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.:9    &gt;8−7&gt;6−5≥6−5≥   5    &gt;    4    &gt;     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04E4EA7B-59A1-4BA4-9A0E-4C318AA0A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740625"/>
                <a:ext cx="8077200" cy="461665"/>
              </a:xfrm>
              <a:prstGeom prst="rect">
                <a:avLst/>
              </a:prstGeom>
              <a:blipFill>
                <a:blip r:embed="rId4"/>
                <a:stretch>
                  <a:fillRect l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86E705B-B63B-4E6C-AC4B-05B9C81C27F7}"/>
                  </a:ext>
                </a:extLst>
              </p:cNvPr>
              <p:cNvSpPr txBox="1"/>
              <p:nvPr/>
            </p:nvSpPr>
            <p:spPr>
              <a:xfrm>
                <a:off x="762000" y="2102264"/>
                <a:ext cx="7696200" cy="48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,6</m:t>
                          </m:r>
                        </m:sub>
                        <m:sup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CH" sz="2400" i="1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,7</m:t>
                          </m:r>
                        </m:sub>
                        <m:sup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CH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≾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,5 </m:t>
                          </m:r>
                        </m:sub>
                        <m:sup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CH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≾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CH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  <m:sup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CH" sz="2400" i="1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CH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86E705B-B63B-4E6C-AC4B-05B9C81C2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02264"/>
                <a:ext cx="7696200" cy="486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bject 8">
            <a:extLst>
              <a:ext uri="{FF2B5EF4-FFF2-40B4-BE49-F238E27FC236}">
                <a16:creationId xmlns:a16="http://schemas.microsoft.com/office/drawing/2014/main" id="{935AC0CC-4047-4EEA-8484-A4A40A2BFBE8}"/>
              </a:ext>
            </a:extLst>
          </p:cNvPr>
          <p:cNvSpPr/>
          <p:nvPr/>
        </p:nvSpPr>
        <p:spPr>
          <a:xfrm>
            <a:off x="990600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90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5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5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9F9F9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">
            <a:extLst>
              <a:ext uri="{FF2B5EF4-FFF2-40B4-BE49-F238E27FC236}">
                <a16:creationId xmlns:a16="http://schemas.microsoft.com/office/drawing/2014/main" id="{F20C0C3E-DE69-493A-B1D0-C63B9CB5A48B}"/>
              </a:ext>
            </a:extLst>
          </p:cNvPr>
          <p:cNvSpPr/>
          <p:nvPr/>
        </p:nvSpPr>
        <p:spPr>
          <a:xfrm>
            <a:off x="7491791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90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5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5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5CAC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id="{0E5EA9CA-7412-48FB-82AA-3235A7CB55C5}"/>
              </a:ext>
            </a:extLst>
          </p:cNvPr>
          <p:cNvSpPr/>
          <p:nvPr/>
        </p:nvSpPr>
        <p:spPr>
          <a:xfrm>
            <a:off x="5324728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89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5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5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01342163-CAD8-410C-A95C-F4507569BA62}"/>
              </a:ext>
            </a:extLst>
          </p:cNvPr>
          <p:cNvSpPr/>
          <p:nvPr/>
        </p:nvSpPr>
        <p:spPr>
          <a:xfrm>
            <a:off x="6408260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90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4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4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6F2F9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">
            <a:extLst>
              <a:ext uri="{FF2B5EF4-FFF2-40B4-BE49-F238E27FC236}">
                <a16:creationId xmlns:a16="http://schemas.microsoft.com/office/drawing/2014/main" id="{7B63AF66-AC6B-4113-8BFB-8AB527113C8F}"/>
              </a:ext>
            </a:extLst>
          </p:cNvPr>
          <p:cNvSpPr/>
          <p:nvPr/>
        </p:nvSpPr>
        <p:spPr>
          <a:xfrm>
            <a:off x="4241196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89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4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4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00AF5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1">
            <a:extLst>
              <a:ext uri="{FF2B5EF4-FFF2-40B4-BE49-F238E27FC236}">
                <a16:creationId xmlns:a16="http://schemas.microsoft.com/office/drawing/2014/main" id="{527AC9D1-E7F6-43E7-9F67-654A18613035}"/>
              </a:ext>
            </a:extLst>
          </p:cNvPr>
          <p:cNvSpPr/>
          <p:nvPr/>
        </p:nvSpPr>
        <p:spPr>
          <a:xfrm>
            <a:off x="2074132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90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4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4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FF404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2">
            <a:extLst>
              <a:ext uri="{FF2B5EF4-FFF2-40B4-BE49-F238E27FC236}">
                <a16:creationId xmlns:a16="http://schemas.microsoft.com/office/drawing/2014/main" id="{3401585F-DE9C-4A27-9613-001DCB7B777F}"/>
              </a:ext>
            </a:extLst>
          </p:cNvPr>
          <p:cNvSpPr/>
          <p:nvPr/>
        </p:nvSpPr>
        <p:spPr>
          <a:xfrm>
            <a:off x="3157664" y="2057400"/>
            <a:ext cx="792000" cy="580839"/>
          </a:xfrm>
          <a:custGeom>
            <a:avLst/>
            <a:gdLst/>
            <a:ahLst/>
            <a:cxnLst/>
            <a:rect l="l" t="t" r="r" b="b"/>
            <a:pathLst>
              <a:path w="770890" h="720089">
                <a:moveTo>
                  <a:pt x="385191" y="0"/>
                </a:moveTo>
                <a:lnTo>
                  <a:pt x="336872" y="2805"/>
                </a:lnTo>
                <a:lnTo>
                  <a:pt x="290346" y="10996"/>
                </a:lnTo>
                <a:lnTo>
                  <a:pt x="245971" y="24235"/>
                </a:lnTo>
                <a:lnTo>
                  <a:pt x="204109" y="42185"/>
                </a:lnTo>
                <a:lnTo>
                  <a:pt x="165121" y="64509"/>
                </a:lnTo>
                <a:lnTo>
                  <a:pt x="129369" y="90868"/>
                </a:lnTo>
                <a:lnTo>
                  <a:pt x="97212" y="120926"/>
                </a:lnTo>
                <a:lnTo>
                  <a:pt x="69012" y="154345"/>
                </a:lnTo>
                <a:lnTo>
                  <a:pt x="45130" y="190787"/>
                </a:lnTo>
                <a:lnTo>
                  <a:pt x="25927" y="229916"/>
                </a:lnTo>
                <a:lnTo>
                  <a:pt x="11763" y="271393"/>
                </a:lnTo>
                <a:lnTo>
                  <a:pt x="3001" y="314882"/>
                </a:lnTo>
                <a:lnTo>
                  <a:pt x="0" y="360044"/>
                </a:lnTo>
                <a:lnTo>
                  <a:pt x="3001" y="405207"/>
                </a:lnTo>
                <a:lnTo>
                  <a:pt x="11763" y="448696"/>
                </a:lnTo>
                <a:lnTo>
                  <a:pt x="25927" y="490173"/>
                </a:lnTo>
                <a:lnTo>
                  <a:pt x="45130" y="529302"/>
                </a:lnTo>
                <a:lnTo>
                  <a:pt x="69012" y="565744"/>
                </a:lnTo>
                <a:lnTo>
                  <a:pt x="97212" y="599163"/>
                </a:lnTo>
                <a:lnTo>
                  <a:pt x="129369" y="629221"/>
                </a:lnTo>
                <a:lnTo>
                  <a:pt x="165121" y="655580"/>
                </a:lnTo>
                <a:lnTo>
                  <a:pt x="204109" y="677904"/>
                </a:lnTo>
                <a:lnTo>
                  <a:pt x="245971" y="695854"/>
                </a:lnTo>
                <a:lnTo>
                  <a:pt x="290346" y="709093"/>
                </a:lnTo>
                <a:lnTo>
                  <a:pt x="336872" y="717284"/>
                </a:lnTo>
                <a:lnTo>
                  <a:pt x="385191" y="720090"/>
                </a:lnTo>
                <a:lnTo>
                  <a:pt x="433509" y="717284"/>
                </a:lnTo>
                <a:lnTo>
                  <a:pt x="480035" y="709093"/>
                </a:lnTo>
                <a:lnTo>
                  <a:pt x="524410" y="695854"/>
                </a:lnTo>
                <a:lnTo>
                  <a:pt x="566272" y="677904"/>
                </a:lnTo>
                <a:lnTo>
                  <a:pt x="605260" y="655580"/>
                </a:lnTo>
                <a:lnTo>
                  <a:pt x="641012" y="629221"/>
                </a:lnTo>
                <a:lnTo>
                  <a:pt x="673169" y="599163"/>
                </a:lnTo>
                <a:lnTo>
                  <a:pt x="701369" y="565744"/>
                </a:lnTo>
                <a:lnTo>
                  <a:pt x="725251" y="529302"/>
                </a:lnTo>
                <a:lnTo>
                  <a:pt x="744454" y="490173"/>
                </a:lnTo>
                <a:lnTo>
                  <a:pt x="758618" y="448696"/>
                </a:lnTo>
                <a:lnTo>
                  <a:pt x="767380" y="405207"/>
                </a:lnTo>
                <a:lnTo>
                  <a:pt x="770382" y="360044"/>
                </a:lnTo>
                <a:lnTo>
                  <a:pt x="767380" y="314882"/>
                </a:lnTo>
                <a:lnTo>
                  <a:pt x="758618" y="271393"/>
                </a:lnTo>
                <a:lnTo>
                  <a:pt x="744454" y="229916"/>
                </a:lnTo>
                <a:lnTo>
                  <a:pt x="725251" y="190787"/>
                </a:lnTo>
                <a:lnTo>
                  <a:pt x="701369" y="154345"/>
                </a:lnTo>
                <a:lnTo>
                  <a:pt x="673169" y="120926"/>
                </a:lnTo>
                <a:lnTo>
                  <a:pt x="641012" y="90868"/>
                </a:lnTo>
                <a:lnTo>
                  <a:pt x="605260" y="64509"/>
                </a:lnTo>
                <a:lnTo>
                  <a:pt x="566272" y="42185"/>
                </a:lnTo>
                <a:lnTo>
                  <a:pt x="524410" y="24235"/>
                </a:lnTo>
                <a:lnTo>
                  <a:pt x="480035" y="10996"/>
                </a:lnTo>
                <a:lnTo>
                  <a:pt x="433509" y="2805"/>
                </a:lnTo>
                <a:lnTo>
                  <a:pt x="385191" y="0"/>
                </a:lnTo>
                <a:close/>
              </a:path>
            </a:pathLst>
          </a:custGeom>
          <a:solidFill>
            <a:srgbClr val="92D05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59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Cation-surface interaction</a:t>
            </a:r>
            <a:endParaRPr spc="-5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BC54C60-856D-4B68-971B-E6BAA44CDF1D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7)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Potential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energy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considerations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9</a:t>
            </a:fld>
            <a:endParaRPr lang="en-US" sz="1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1862C2-3D58-4958-83FA-1C33DD918B07}"/>
              </a:ext>
            </a:extLst>
          </p:cNvPr>
          <p:cNvSpPr txBox="1"/>
          <p:nvPr/>
        </p:nvSpPr>
        <p:spPr>
          <a:xfrm>
            <a:off x="239486" y="5429071"/>
            <a:ext cx="866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Energy </a:t>
            </a:r>
            <a:r>
              <a:rPr lang="fr-CH" sz="2400" dirty="0" err="1"/>
              <a:t>barrier</a:t>
            </a:r>
            <a:r>
              <a:rPr lang="fr-CH" sz="2400" dirty="0"/>
              <a:t> </a:t>
            </a:r>
            <a:r>
              <a:rPr lang="fr-CH" sz="2400" dirty="0" err="1"/>
              <a:t>lowest</a:t>
            </a:r>
            <a:r>
              <a:rPr lang="fr-CH" sz="2400" dirty="0"/>
              <a:t> for adsorption on </a:t>
            </a:r>
            <a:r>
              <a:rPr lang="fr-CH" sz="2400" dirty="0" err="1"/>
              <a:t>planar</a:t>
            </a:r>
            <a:r>
              <a:rPr lang="fr-CH" sz="2400" dirty="0"/>
              <a:t> surface</a:t>
            </a:r>
          </a:p>
          <a:p>
            <a:pPr algn="ctr"/>
            <a:endParaRPr lang="fr-CH" sz="2400" dirty="0"/>
          </a:p>
          <a:p>
            <a:pPr algn="ctr"/>
            <a:r>
              <a:rPr lang="fr-CH" sz="2400" dirty="0"/>
              <a:t>Final state </a:t>
            </a:r>
            <a:r>
              <a:rPr lang="fr-CH" sz="2400" dirty="0" err="1"/>
              <a:t>most</a:t>
            </a:r>
            <a:r>
              <a:rPr lang="fr-CH" sz="2400" dirty="0"/>
              <a:t> stable at a </a:t>
            </a:r>
            <a:r>
              <a:rPr lang="fr-CH" sz="2400" dirty="0" err="1"/>
              <a:t>ledge</a:t>
            </a:r>
            <a:endParaRPr lang="en-US" sz="2400" dirty="0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46CB460-DCD4-44B5-AF45-698B43FA9358}"/>
              </a:ext>
            </a:extLst>
          </p:cNvPr>
          <p:cNvGrpSpPr/>
          <p:nvPr/>
        </p:nvGrpSpPr>
        <p:grpSpPr>
          <a:xfrm>
            <a:off x="609602" y="1447800"/>
            <a:ext cx="7010398" cy="3810000"/>
            <a:chOff x="609602" y="1447800"/>
            <a:chExt cx="7668518" cy="448166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799CA3F-0875-4086-AD4A-BE3DE4F6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833" t="34582" r="25000" b="21852"/>
            <a:stretch/>
          </p:blipFill>
          <p:spPr>
            <a:xfrm>
              <a:off x="609602" y="1447800"/>
              <a:ext cx="6248398" cy="448166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8040FEC-D622-496A-9302-44C1F9A04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273" t="29259" r="30541" b="47723"/>
            <a:stretch/>
          </p:blipFill>
          <p:spPr>
            <a:xfrm>
              <a:off x="1524000" y="1827157"/>
              <a:ext cx="2362200" cy="1378611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461C6840-3D9F-4A6C-A7DF-4622E96E1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726" t="53247" r="21667" b="20454"/>
            <a:stretch/>
          </p:blipFill>
          <p:spPr>
            <a:xfrm>
              <a:off x="4461164" y="1859022"/>
              <a:ext cx="1981200" cy="1575122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314C330-EBFE-459C-B490-B8E45EB8E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33" t="55792" r="40274" b="20453"/>
            <a:stretch/>
          </p:blipFill>
          <p:spPr>
            <a:xfrm>
              <a:off x="6266440" y="1910109"/>
              <a:ext cx="2011680" cy="1422722"/>
            </a:xfrm>
            <a:prstGeom prst="rect">
              <a:avLst/>
            </a:prstGeom>
          </p:spPr>
        </p:pic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018781A5-746F-4B2E-809D-990DBDD460D9}"/>
                </a:ext>
              </a:extLst>
            </p:cNvPr>
            <p:cNvCxnSpPr>
              <a:cxnSpLocks/>
            </p:cNvCxnSpPr>
            <p:nvPr/>
          </p:nvCxnSpPr>
          <p:spPr>
            <a:xfrm>
              <a:off x="2884487" y="3135312"/>
              <a:ext cx="1458913" cy="12080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E1AB9A81-9DF3-4129-A509-AFAD4455F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4000" y="3135312"/>
              <a:ext cx="76200" cy="12080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4F7EE14B-B382-40CD-B82F-84FF38F3CF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8400" y="2971800"/>
              <a:ext cx="1143000" cy="13708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12B21C6-E8D5-44DE-B50F-9E240269EB7E}"/>
              </a:ext>
            </a:extLst>
          </p:cNvPr>
          <p:cNvSpPr/>
          <p:nvPr/>
        </p:nvSpPr>
        <p:spPr>
          <a:xfrm>
            <a:off x="2590800" y="3136454"/>
            <a:ext cx="3511740" cy="167494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CH" dirty="0">
                <a:solidFill>
                  <a:srgbClr val="FF0000"/>
                </a:solidFill>
              </a:rPr>
              <a:t>Adsorption Energy </a:t>
            </a:r>
            <a:r>
              <a:rPr lang="fr-CH" dirty="0" err="1">
                <a:solidFill>
                  <a:srgbClr val="FF0000"/>
                </a:solidFill>
              </a:rPr>
              <a:t>barriers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A495B35-9A31-42A3-9461-9359CF0ABD78}"/>
              </a:ext>
            </a:extLst>
          </p:cNvPr>
          <p:cNvSpPr txBox="1"/>
          <p:nvPr/>
        </p:nvSpPr>
        <p:spPr>
          <a:xfrm>
            <a:off x="-57704" y="4568464"/>
            <a:ext cx="2667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dirty="0" err="1">
                <a:solidFill>
                  <a:srgbClr val="FF0000"/>
                </a:solidFill>
              </a:rPr>
              <a:t>Adion</a:t>
            </a:r>
            <a:r>
              <a:rPr lang="fr-CH" dirty="0">
                <a:solidFill>
                  <a:srgbClr val="FF0000"/>
                </a:solidFill>
              </a:rPr>
              <a:t> diffusion </a:t>
            </a:r>
            <a:r>
              <a:rPr lang="fr-CH" dirty="0" err="1">
                <a:solidFill>
                  <a:srgbClr val="FF0000"/>
                </a:solidFill>
              </a:rPr>
              <a:t>barrier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20D73DA-8868-4BD0-AD96-40E301F65CA7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1275917" y="3908820"/>
            <a:ext cx="169608" cy="659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CA20AEE-2C1A-4D69-9125-9B5219F60B80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1275917" y="4308146"/>
            <a:ext cx="181509" cy="260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D46DAB2-F2BF-4C08-9701-75878EE68BBF}"/>
              </a:ext>
            </a:extLst>
          </p:cNvPr>
          <p:cNvSpPr txBox="1"/>
          <p:nvPr/>
        </p:nvSpPr>
        <p:spPr>
          <a:xfrm>
            <a:off x="6526491" y="3885990"/>
            <a:ext cx="154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Bockris</a:t>
            </a:r>
            <a:r>
              <a:rPr lang="fr-CH" dirty="0"/>
              <a:t> </a:t>
            </a:r>
            <a:r>
              <a:rPr lang="fr-CH" i="1" dirty="0"/>
              <a:t>et al.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87741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22271</TotalTime>
  <Words>4063</Words>
  <Application>Microsoft Office PowerPoint</Application>
  <PresentationFormat>On-screen Show (4:3)</PresentationFormat>
  <Paragraphs>839</Paragraphs>
  <Slides>63</Slides>
  <Notes>37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-apple-system</vt:lpstr>
      <vt:lpstr>Arial</vt:lpstr>
      <vt:lpstr>Calibri</vt:lpstr>
      <vt:lpstr>Calibri Light</vt:lpstr>
      <vt:lpstr>Cambria Math</vt:lpstr>
      <vt:lpstr>Segoe UI</vt:lpstr>
      <vt:lpstr>Wingdings</vt:lpstr>
      <vt:lpstr>Thème Office</vt:lpstr>
      <vt:lpstr>PowerPoint Presentation</vt:lpstr>
      <vt:lpstr>I) Solvation of ions</vt:lpstr>
      <vt:lpstr>I) Solvation of ions</vt:lpstr>
      <vt:lpstr>II) Cation-surface interaction</vt:lpstr>
      <vt:lpstr>II) Cation-surface interaction</vt:lpstr>
      <vt:lpstr>II) Cation-surface interaction</vt:lpstr>
      <vt:lpstr>II) Cation-surface interaction</vt:lpstr>
      <vt:lpstr>II) Cation-surface interaction</vt:lpstr>
      <vt:lpstr>II) Cation-surface interaction</vt:lpstr>
      <vt:lpstr>II) Cation-surface interaction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III) Nucleation and growth process</vt:lpstr>
      <vt:lpstr>IV) Electrodeposit characteristics</vt:lpstr>
      <vt:lpstr>IV) Electrodeposit characteristics</vt:lpstr>
      <vt:lpstr>IV) Electrodeposit characteristics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  <vt:lpstr>V) Effect of electroplating parameters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 Deposition</dc:title>
  <dc:creator>phl128</dc:creator>
  <cp:lastModifiedBy>Cédric Frantz</cp:lastModifiedBy>
  <cp:revision>119</cp:revision>
  <dcterms:created xsi:type="dcterms:W3CDTF">2021-11-03T14:11:39Z</dcterms:created>
  <dcterms:modified xsi:type="dcterms:W3CDTF">2024-11-25T13:00:30Z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2019-10-30T00:00:00Z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2021-11-03T00:00:00Z</vt:filetime>
  </property>
</Properties>
</file>